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76" r:id="rId4"/>
    <p:sldId id="257" r:id="rId6"/>
    <p:sldId id="258" r:id="rId7"/>
    <p:sldId id="259" r:id="rId8"/>
    <p:sldId id="260" r:id="rId9"/>
    <p:sldId id="261" r:id="rId10"/>
    <p:sldId id="262" r:id="rId11"/>
    <p:sldId id="277" r:id="rId12"/>
    <p:sldId id="264" r:id="rId13"/>
    <p:sldId id="263" r:id="rId14"/>
    <p:sldId id="266" r:id="rId15"/>
    <p:sldId id="267" r:id="rId16"/>
    <p:sldId id="269" r:id="rId17"/>
    <p:sldId id="272" r:id="rId18"/>
    <p:sldId id="268" r:id="rId19"/>
    <p:sldId id="271" r:id="rId20"/>
    <p:sldId id="273" r:id="rId21"/>
    <p:sldId id="27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3"/>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63.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3" name="VCG41N607742010" descr="图片包含 桌子, 香蕉, 盘子, 表面&#10;&#10;描述已自动生成"/>
          <p:cNvPicPr>
            <a:picLocks noChangeAspect="1"/>
          </p:cNvPicPr>
          <p:nvPr>
            <p:custDataLst>
              <p:tags r:id="rId2"/>
            </p:custDataLst>
          </p:nvPr>
        </p:nvPicPr>
        <p:blipFill>
          <a:blip r:embed="rId3">
            <a:alphaModFix amt="18000"/>
            <a:extLst>
              <a:ext uri="{BEBA8EAE-BF5A-486C-A8C5-ECC9F3942E4B}">
                <a14:imgProps xmlns:a14="http://schemas.microsoft.com/office/drawing/2010/main">
                  <a14:imgLayer r:embed="rId4">
                    <a14:imgEffect>
                      <a14:brightnessContrast bright="20000"/>
                    </a14:imgEffect>
                    <a14:imgEffect>
                      <a14:colorTemperature colorTemp="11200"/>
                    </a14:imgEffect>
                  </a14:imgLayer>
                </a14:imgProps>
              </a:ext>
              <a:ext uri="{28A0092B-C50C-407E-A947-70E740481C1C}">
                <a14:useLocalDpi xmlns:a14="http://schemas.microsoft.com/office/drawing/2010/main" val="0"/>
              </a:ext>
            </a:extLst>
          </a:blip>
          <a:srcRect r="299" b="43750"/>
          <a:stretch>
            <a:fillRect/>
          </a:stretch>
        </p:blipFill>
        <p:spPr>
          <a:xfrm flipH="1">
            <a:off x="1" y="0"/>
            <a:ext cx="12191999" cy="6858000"/>
          </a:xfrm>
          <a:custGeom>
            <a:avLst/>
            <a:gdLst>
              <a:gd name="connsiteX0" fmla="*/ 12191999 w 12191999"/>
              <a:gd name="connsiteY0" fmla="*/ 0 h 6858000"/>
              <a:gd name="connsiteX1" fmla="*/ 0 w 12191999"/>
              <a:gd name="connsiteY1" fmla="*/ 0 h 6858000"/>
              <a:gd name="connsiteX2" fmla="*/ 0 w 12191999"/>
              <a:gd name="connsiteY2" fmla="*/ 6858000 h 6858000"/>
              <a:gd name="connsiteX3" fmla="*/ 12191999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12191999" y="0"/>
                </a:moveTo>
                <a:lnTo>
                  <a:pt x="0" y="0"/>
                </a:lnTo>
                <a:lnTo>
                  <a:pt x="0" y="6858000"/>
                </a:lnTo>
                <a:lnTo>
                  <a:pt x="12191999" y="6858000"/>
                </a:lnTo>
                <a:close/>
              </a:path>
            </a:pathLst>
          </a:custGeom>
        </p:spPr>
      </p:pic>
      <p:sp>
        <p:nvSpPr>
          <p:cNvPr id="12" name="椭圆 11"/>
          <p:cNvSpPr/>
          <p:nvPr>
            <p:custDataLst>
              <p:tags r:id="rId5"/>
            </p:custDataLst>
          </p:nvPr>
        </p:nvSpPr>
        <p:spPr>
          <a:xfrm>
            <a:off x="83345" y="1993155"/>
            <a:ext cx="1366360" cy="1366360"/>
          </a:xfrm>
          <a:prstGeom prst="ellipse">
            <a:avLst/>
          </a:prstGeom>
          <a:gradFill flip="none" rotWithShape="1">
            <a:gsLst>
              <a:gs pos="0">
                <a:schemeClr val="accent1">
                  <a:alpha val="20000"/>
                </a:schemeClr>
              </a:gs>
              <a:gs pos="100000">
                <a:schemeClr val="accent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17" name="任意多边形: 形状 16"/>
          <p:cNvSpPr/>
          <p:nvPr>
            <p:custDataLst>
              <p:tags r:id="rId6"/>
            </p:custDataLst>
          </p:nvPr>
        </p:nvSpPr>
        <p:spPr>
          <a:xfrm>
            <a:off x="8934138" y="0"/>
            <a:ext cx="3257862" cy="3297836"/>
          </a:xfrm>
          <a:custGeom>
            <a:avLst/>
            <a:gdLst>
              <a:gd name="connsiteX0" fmla="*/ 112437 w 3257862"/>
              <a:gd name="connsiteY0" fmla="*/ 0 h 3297836"/>
              <a:gd name="connsiteX1" fmla="*/ 3257862 w 3257862"/>
              <a:gd name="connsiteY1" fmla="*/ 0 h 3297836"/>
              <a:gd name="connsiteX2" fmla="*/ 3257862 w 3257862"/>
              <a:gd name="connsiteY2" fmla="*/ 3195677 h 3297836"/>
              <a:gd name="connsiteX3" fmla="*/ 3061905 w 3257862"/>
              <a:gd name="connsiteY3" fmla="*/ 3246063 h 3297836"/>
              <a:gd name="connsiteX4" fmla="*/ 2548328 w 3257862"/>
              <a:gd name="connsiteY4" fmla="*/ 3297836 h 3297836"/>
              <a:gd name="connsiteX5" fmla="*/ 0 w 3257862"/>
              <a:gd name="connsiteY5" fmla="*/ 749508 h 3297836"/>
              <a:gd name="connsiteX6" fmla="*/ 51773 w 3257862"/>
              <a:gd name="connsiteY6" fmla="*/ 235931 h 329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7862" h="3297836">
                <a:moveTo>
                  <a:pt x="112437" y="0"/>
                </a:moveTo>
                <a:lnTo>
                  <a:pt x="3257862" y="0"/>
                </a:lnTo>
                <a:lnTo>
                  <a:pt x="3257862" y="3195677"/>
                </a:lnTo>
                <a:lnTo>
                  <a:pt x="3061905" y="3246063"/>
                </a:lnTo>
                <a:cubicBezTo>
                  <a:pt x="2896015" y="3280009"/>
                  <a:pt x="2724253" y="3297836"/>
                  <a:pt x="2548328" y="3297836"/>
                </a:cubicBezTo>
                <a:cubicBezTo>
                  <a:pt x="1140925" y="3297836"/>
                  <a:pt x="0" y="2156911"/>
                  <a:pt x="0" y="749508"/>
                </a:cubicBezTo>
                <a:cubicBezTo>
                  <a:pt x="0" y="573583"/>
                  <a:pt x="17827" y="401821"/>
                  <a:pt x="51773" y="235931"/>
                </a:cubicBezTo>
                <a:close/>
              </a:path>
            </a:pathLst>
          </a:custGeom>
          <a:gradFill flip="none" rotWithShape="1">
            <a:gsLst>
              <a:gs pos="74000">
                <a:schemeClr val="accent2">
                  <a:alpha val="0"/>
                </a:schemeClr>
              </a:gs>
              <a:gs pos="0">
                <a:schemeClr val="accent1">
                  <a:alpha val="80000"/>
                </a:schemeClr>
              </a:gs>
            </a:gsLst>
            <a:path path="circle">
              <a:fillToRect l="100000" b="100000"/>
            </a:path>
            <a:tileRect t="-100000" r="-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panose="00000500000000000000" charset="-122"/>
            </a:endParaRPr>
          </a:p>
        </p:txBody>
      </p:sp>
      <p:cxnSp>
        <p:nvCxnSpPr>
          <p:cNvPr id="11" name="直接连接符 10"/>
          <p:cNvCxnSpPr/>
          <p:nvPr>
            <p:custDataLst>
              <p:tags r:id="rId7"/>
            </p:custDataLst>
          </p:nvPr>
        </p:nvCxnSpPr>
        <p:spPr>
          <a:xfrm>
            <a:off x="1072515" y="3743015"/>
            <a:ext cx="7096760" cy="0"/>
          </a:xfrm>
          <a:prstGeom prst="line">
            <a:avLst/>
          </a:prstGeom>
          <a:ln>
            <a:gradFill>
              <a:gsLst>
                <a:gs pos="0">
                  <a:schemeClr val="accent1">
                    <a:alpha val="0"/>
                  </a:schemeClr>
                </a:gs>
                <a:gs pos="100000">
                  <a:schemeClr val="accent1"/>
                </a:gs>
              </a:gsLst>
              <a:lin ang="10800000" scaled="1"/>
            </a:gradFill>
          </a:ln>
        </p:spPr>
        <p:style>
          <a:lnRef idx="1">
            <a:schemeClr val="accent1"/>
          </a:lnRef>
          <a:fillRef idx="0">
            <a:schemeClr val="accent1"/>
          </a:fillRef>
          <a:effectRef idx="0">
            <a:schemeClr val="accent1"/>
          </a:effectRef>
          <a:fontRef idx="minor">
            <a:schemeClr val="tx1"/>
          </a:fontRef>
        </p:style>
      </p:cxnSp>
      <p:sp>
        <p:nvSpPr>
          <p:cNvPr id="10" name="椭圆 9"/>
          <p:cNvSpPr/>
          <p:nvPr>
            <p:custDataLst>
              <p:tags r:id="rId8"/>
            </p:custDataLst>
          </p:nvPr>
        </p:nvSpPr>
        <p:spPr>
          <a:xfrm flipH="1">
            <a:off x="1072515" y="4060190"/>
            <a:ext cx="754380" cy="756920"/>
          </a:xfrm>
          <a:prstGeom prst="ellipse">
            <a:avLst/>
          </a:prstGeom>
          <a:gradFill flip="none" rotWithShape="1">
            <a:gsLst>
              <a:gs pos="100000">
                <a:schemeClr val="accent1"/>
              </a:gs>
              <a:gs pos="33000">
                <a:schemeClr val="accent2">
                  <a:alpha val="0"/>
                </a:schemeClr>
              </a:gs>
            </a:gsLst>
            <a:lin ang="189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iSans" panose="00000500000000000000" charset="-122"/>
            </a:endParaRPr>
          </a:p>
        </p:txBody>
      </p:sp>
      <p:sp>
        <p:nvSpPr>
          <p:cNvPr id="8" name="副标题"/>
          <p:cNvSpPr txBox="1">
            <a:spLocks noGrp="1"/>
          </p:cNvSpPr>
          <p:nvPr>
            <p:ph type="body" idx="2" hasCustomPrompt="1"/>
            <p:custDataLst>
              <p:tags r:id="rId9"/>
            </p:custDataLst>
          </p:nvPr>
        </p:nvSpPr>
        <p:spPr>
          <a:xfrm>
            <a:off x="1072515" y="1689735"/>
            <a:ext cx="9182100" cy="678180"/>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4000" b="1" i="0" u="none" strike="noStrike" kern="1200" cap="none" spc="300" normalizeH="0" baseline="0" noProof="1" dirty="0">
                <a:solidFill>
                  <a:schemeClr val="tx1">
                    <a:lumMod val="75000"/>
                    <a:lumOff val="25000"/>
                  </a:schemeClr>
                </a:solidFill>
                <a:latin typeface="+mj-ea"/>
                <a:ea typeface="+mj-ea"/>
                <a:cs typeface="MiSans" panose="00000500000000000000" charset="-122"/>
              </a:defRPr>
            </a:lvl1pPr>
          </a:lstStyle>
          <a:p>
            <a:pPr lvl="0" algn="l"/>
            <a:r>
              <a:rPr dirty="0">
                <a:sym typeface="+mn-ea"/>
              </a:rPr>
              <a:t>单击此处编辑母版副标题样式</a:t>
            </a:r>
            <a:endParaRPr dirty="0">
              <a:sym typeface="+mn-ea"/>
            </a:endParaRPr>
          </a:p>
        </p:txBody>
      </p:sp>
      <p:sp>
        <p:nvSpPr>
          <p:cNvPr id="7" name="标题"/>
          <p:cNvSpPr txBox="1">
            <a:spLocks noGrp="1"/>
          </p:cNvSpPr>
          <p:nvPr>
            <p:ph type="title" idx="1"/>
            <p:custDataLst>
              <p:tags r:id="rId10"/>
            </p:custDataLst>
          </p:nvPr>
        </p:nvSpPr>
        <p:spPr>
          <a:xfrm>
            <a:off x="1072515" y="2382520"/>
            <a:ext cx="9182100" cy="1182370"/>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6000" b="1" i="0" u="none" strike="noStrike" kern="1200" cap="none" spc="0" normalizeH="0" baseline="0" noProof="1" dirty="0">
                <a:gradFill>
                  <a:gsLst>
                    <a:gs pos="0">
                      <a:schemeClr val="accent1"/>
                    </a:gs>
                    <a:gs pos="100000">
                      <a:schemeClr val="accent2">
                        <a:lumMod val="75000"/>
                      </a:schemeClr>
                    </a:gs>
                  </a:gsLst>
                  <a:lin ang="0" scaled="1"/>
                </a:gradFill>
                <a:latin typeface="+mj-ea"/>
                <a:ea typeface="+mj-ea"/>
                <a:cs typeface="MiSans"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11"/>
            </p:custDataLst>
          </p:nvPr>
        </p:nvSpPr>
        <p:spPr>
          <a:xfrm>
            <a:off x="612000" y="6314400"/>
            <a:ext cx="2700000" cy="316800"/>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12"/>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4" name="署名占位符 10"/>
          <p:cNvSpPr>
            <a:spLocks noGrp="1"/>
          </p:cNvSpPr>
          <p:nvPr>
            <p:ph type="body" sz="quarter" idx="17" hasCustomPrompt="1"/>
            <p:custDataLst>
              <p:tags r:id="rId14"/>
            </p:custDataLst>
          </p:nvPr>
        </p:nvSpPr>
        <p:spPr>
          <a:xfrm>
            <a:off x="1414780" y="4227831"/>
            <a:ext cx="3572510" cy="421637"/>
          </a:xfrm>
        </p:spPr>
        <p:txBody>
          <a:bodyPr wrap="square" anchor="ctr">
            <a:normAutofit/>
          </a:bodyPr>
          <a:lstStyle>
            <a:lvl1pPr marL="0" indent="0" algn="l">
              <a:lnSpc>
                <a:spcPct val="100000"/>
              </a:lnSpc>
              <a:buNone/>
              <a:defRPr sz="1600" b="1">
                <a:solidFill>
                  <a:schemeClr val="accent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74.xml"/><Relationship Id="rId12" Type="http://schemas.openxmlformats.org/officeDocument/2006/relationships/theme" Target="../theme/theme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74" name="图片 473" descr="图片包含 桌子, 香蕉, 盘子, 表面&#10;&#10;描述已自动生成"/>
          <p:cNvPicPr>
            <a:picLocks noChangeAspect="1"/>
          </p:cNvPicPr>
          <p:nvPr>
            <p:custDataLst>
              <p:tags r:id="rId2"/>
            </p:custDataLst>
          </p:nvPr>
        </p:nvPicPr>
        <p:blipFill>
          <a:blip r:embed="rId3">
            <a:alphaModFix amt="18000"/>
            <a:extLst>
              <a:ext uri="{BEBA8EAE-BF5A-486C-A8C5-ECC9F3942E4B}">
                <a14:imgProps xmlns:a14="http://schemas.microsoft.com/office/drawing/2010/main">
                  <a14:imgLayer r:embed="rId4">
                    <a14:imgEffect>
                      <a14:brightnessContrast bright="20000"/>
                    </a14:imgEffect>
                    <a14:imgEffect>
                      <a14:colorTemperature colorTemp="11200"/>
                    </a14:imgEffect>
                  </a14:imgLayer>
                </a14:imgProps>
              </a:ext>
              <a:ext uri="{28A0092B-C50C-407E-A947-70E740481C1C}">
                <a14:useLocalDpi xmlns:a14="http://schemas.microsoft.com/office/drawing/2010/main" val="0"/>
              </a:ext>
            </a:extLst>
          </a:blip>
          <a:srcRect r="299" b="43750"/>
          <a:stretch>
            <a:fillRect/>
          </a:stretch>
        </p:blipFill>
        <p:spPr>
          <a:xfrm flipH="1">
            <a:off x="1" y="0"/>
            <a:ext cx="12191999" cy="6858000"/>
          </a:xfrm>
          <a:custGeom>
            <a:avLst/>
            <a:gdLst>
              <a:gd name="connsiteX0" fmla="*/ 12191999 w 12191999"/>
              <a:gd name="connsiteY0" fmla="*/ 0 h 6858000"/>
              <a:gd name="connsiteX1" fmla="*/ 0 w 12191999"/>
              <a:gd name="connsiteY1" fmla="*/ 0 h 6858000"/>
              <a:gd name="connsiteX2" fmla="*/ 0 w 12191999"/>
              <a:gd name="connsiteY2" fmla="*/ 6858000 h 6858000"/>
              <a:gd name="connsiteX3" fmla="*/ 12191999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12191999" y="0"/>
                </a:moveTo>
                <a:lnTo>
                  <a:pt x="0" y="0"/>
                </a:lnTo>
                <a:lnTo>
                  <a:pt x="0" y="6858000"/>
                </a:lnTo>
                <a:lnTo>
                  <a:pt x="12191999" y="6858000"/>
                </a:lnTo>
                <a:close/>
              </a:path>
            </a:pathLst>
          </a:custGeom>
        </p:spPr>
      </p:pic>
      <p:sp>
        <p:nvSpPr>
          <p:cNvPr id="8" name="椭圆 7"/>
          <p:cNvSpPr/>
          <p:nvPr>
            <p:custDataLst>
              <p:tags r:id="rId5"/>
            </p:custDataLst>
          </p:nvPr>
        </p:nvSpPr>
        <p:spPr>
          <a:xfrm flipH="1">
            <a:off x="473710" y="427990"/>
            <a:ext cx="576580" cy="576580"/>
          </a:xfrm>
          <a:prstGeom prst="ellipse">
            <a:avLst/>
          </a:prstGeom>
          <a:gradFill flip="none" rotWithShape="1">
            <a:gsLst>
              <a:gs pos="100000">
                <a:schemeClr val="accent1"/>
              </a:gs>
              <a:gs pos="33000">
                <a:schemeClr val="accent2">
                  <a:alpha val="0"/>
                </a:schemeClr>
              </a:gs>
            </a:gsLst>
            <a:lin ang="18900000" scaled="1"/>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10" name="日期占位符 9"/>
          <p:cNvSpPr>
            <a:spLocks noGrp="1"/>
          </p:cNvSpPr>
          <p:nvPr>
            <p:ph type="dt" sz="half" idx="10"/>
            <p:custDataLst>
              <p:tags r:id="rId6"/>
            </p:custDataLst>
          </p:nvPr>
        </p:nvSpPr>
        <p:spPr>
          <a:xfrm>
            <a:off x="695960" y="6356350"/>
            <a:ext cx="2743200" cy="365125"/>
          </a:xfrm>
        </p:spPr>
        <p:txBody>
          <a:bodyPr/>
          <a:lstStyle/>
          <a:p>
            <a:fld id="{760FBDFE-C587-4B4C-A407-44438C67B59E}" type="datetimeFigureOut">
              <a:rPr lang="zh-CN" altLang="en-US" smtClean="0"/>
            </a:fld>
            <a:endParaRPr lang="zh-CN" altLang="en-US" dirty="0"/>
          </a:p>
        </p:txBody>
      </p:sp>
      <p:sp>
        <p:nvSpPr>
          <p:cNvPr id="11" name="页脚占位符 10"/>
          <p:cNvSpPr>
            <a:spLocks noGrp="1"/>
          </p:cNvSpPr>
          <p:nvPr>
            <p:ph type="ftr" sz="quarter" idx="11"/>
            <p:custDataLst>
              <p:tags r:id="rId7"/>
            </p:custDataLst>
          </p:nvPr>
        </p:nvSpPr>
        <p:spPr>
          <a:xfrm>
            <a:off x="4038600" y="6356350"/>
            <a:ext cx="4114800" cy="365125"/>
          </a:xfrm>
        </p:spPr>
        <p:txBody>
          <a:bodyPr/>
          <a:lstStyle/>
          <a:p>
            <a:endParaRPr lang="zh-CN" altLang="en-US" dirty="0"/>
          </a:p>
        </p:txBody>
      </p:sp>
      <p:sp>
        <p:nvSpPr>
          <p:cNvPr id="12" name="灯片编号占位符 11"/>
          <p:cNvSpPr>
            <a:spLocks noGrp="1"/>
          </p:cNvSpPr>
          <p:nvPr>
            <p:ph type="sldNum" sz="quarter" idx="12"/>
            <p:custDataLst>
              <p:tags r:id="rId8"/>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3" name="标题占位符 2"/>
          <p:cNvSpPr>
            <a:spLocks noGrp="1"/>
          </p:cNvSpPr>
          <p:nvPr>
            <p:ph type="title"/>
            <p:custDataLst>
              <p:tags r:id="rId9"/>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endParaRPr lang="zh-CN" altLang="en-US" dirty="0"/>
          </a:p>
        </p:txBody>
      </p:sp>
      <p:sp>
        <p:nvSpPr>
          <p:cNvPr id="2" name="文本占位符 1"/>
          <p:cNvSpPr>
            <a:spLocks noGrp="1"/>
          </p:cNvSpPr>
          <p:nvPr>
            <p:ph type="body" idx="1"/>
            <p:custDataLst>
              <p:tags r:id="rId10"/>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fontAlgn="auto" latinLnBrk="0" hangingPunct="1">
        <a:lnSpc>
          <a:spcPct val="100000"/>
        </a:lnSpc>
        <a:spcBef>
          <a:spcPct val="0"/>
        </a:spcBef>
        <a:buNone/>
        <a:defRPr kumimoji="0" lang="zh-CN" altLang="en-US" sz="3200" b="1" i="0" u="none" strike="noStrike" kern="1200" cap="none" spc="300" normalizeH="0" baseline="0" smtClean="0">
          <a:ln>
            <a:noFill/>
            <a:prstDash val="sysDot"/>
          </a:ln>
          <a:gradFill>
            <a:gsLst>
              <a:gs pos="0">
                <a:schemeClr val="accent1"/>
              </a:gs>
              <a:gs pos="100000">
                <a:schemeClr val="accent2">
                  <a:lumMod val="75000"/>
                </a:schemeClr>
              </a:gs>
            </a:gsLst>
            <a:lin ang="0" scaled="0"/>
          </a:gradFill>
          <a:uFillTx/>
          <a:latin typeface="+mj-ea"/>
          <a:ea typeface="+mj-ea"/>
          <a:cs typeface="MiSans"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a:ln>
            <a:noFill/>
            <a:prstDash val="sysDot"/>
          </a:ln>
          <a:solidFill>
            <a:schemeClr val="tx1">
              <a:lumMod val="75000"/>
              <a:lumOff val="25000"/>
            </a:schemeClr>
          </a:solidFill>
          <a:uFillTx/>
          <a:latin typeface="+mn-ea"/>
          <a:ea typeface="+mn-ea"/>
          <a:cs typeface="MiSans"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iSans"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iSans"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iSans"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iSans"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5.xml"/><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1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11.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0.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2.xml"/><Relationship Id="rId5" Type="http://schemas.openxmlformats.org/officeDocument/2006/relationships/image" Target="../media/image23.png"/><Relationship Id="rId4" Type="http://schemas.microsoft.com/office/2007/relationships/media" Target="../media/audio1.wav"/><Relationship Id="rId3" Type="http://schemas.openxmlformats.org/officeDocument/2006/relationships/audio" Target="../media/audio1.wav"/><Relationship Id="rId2" Type="http://schemas.openxmlformats.org/officeDocument/2006/relationships/image" Target="../media/image2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5.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7.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10.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11.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1"/>
            <p:custDataLst>
              <p:tags r:id="rId1"/>
            </p:custDataLst>
          </p:nvPr>
        </p:nvSpPr>
        <p:spPr>
          <a:xfrm>
            <a:off x="1072515" y="2382520"/>
            <a:ext cx="9182100" cy="1182370"/>
          </a:xfrm>
        </p:spPr>
        <p:txBody>
          <a:bodyPr/>
          <a:lstStyle/>
          <a:p>
            <a:r>
              <a:rPr lang="zh-CN" altLang="en-US"/>
              <a:t>历史条件</a:t>
            </a:r>
            <a:endParaRPr lang="zh-CN" altLang="en-US"/>
          </a:p>
        </p:txBody>
      </p:sp>
      <p:sp>
        <p:nvSpPr>
          <p:cNvPr id="6" name="文本占位符 5"/>
          <p:cNvSpPr>
            <a:spLocks noGrp="1"/>
          </p:cNvSpPr>
          <p:nvPr>
            <p:ph type="body" sz="quarter" idx="17"/>
            <p:custDataLst>
              <p:tags r:id="rId2"/>
            </p:custDataLst>
          </p:nvPr>
        </p:nvSpPr>
        <p:spPr/>
        <p:txBody>
          <a:bodyPr>
            <a:normAutofit/>
          </a:bodyPr>
          <a:lstStyle/>
          <a:p>
            <a:r>
              <a:rPr lang="zh-CN" altLang="en-US" dirty="0"/>
              <a:t>汇报人：吴成桦</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5261610" y="166370"/>
            <a:ext cx="11421110" cy="1198880"/>
          </a:xfrm>
          <a:prstGeom prst="rect">
            <a:avLst/>
          </a:prstGeom>
          <a:noFill/>
        </p:spPr>
        <p:txBody>
          <a:bodyPr wrap="square" rtlCol="0">
            <a:spAutoFit/>
          </a:bodyPr>
          <a:p>
            <a:r>
              <a:rPr lang="en-US" altLang="zh-CN" b="1"/>
              <a:t>←</a:t>
            </a:r>
            <a:r>
              <a:rPr lang="zh-CN" altLang="en-US" b="1"/>
              <a:t>空气污染</a:t>
            </a:r>
            <a:endParaRPr lang="zh-CN" altLang="en-US" b="1"/>
          </a:p>
          <a:p>
            <a:endParaRPr lang="zh-CN" altLang="en-US"/>
          </a:p>
          <a:p>
            <a:endParaRPr lang="zh-CN" altLang="en-US"/>
          </a:p>
          <a:p>
            <a:r>
              <a:rPr lang="en-US" altLang="zh-CN"/>
              <a:t>     </a:t>
            </a:r>
            <a:r>
              <a:rPr lang="en-US" altLang="zh-CN" b="1"/>
              <a:t>GDP</a:t>
            </a:r>
            <a:r>
              <a:rPr lang="zh-CN" altLang="en-US" b="1"/>
              <a:t>增长</a:t>
            </a:r>
            <a:r>
              <a:rPr lang="en-US" altLang="zh-CN" b="1"/>
              <a:t>↓</a:t>
            </a:r>
            <a:endParaRPr lang="en-US" altLang="zh-CN" b="1"/>
          </a:p>
        </p:txBody>
      </p:sp>
      <p:pic>
        <p:nvPicPr>
          <p:cNvPr id="3" name="图片 2"/>
          <p:cNvPicPr>
            <a:picLocks noChangeAspect="1"/>
          </p:cNvPicPr>
          <p:nvPr/>
        </p:nvPicPr>
        <p:blipFill>
          <a:blip r:embed="rId2"/>
          <a:stretch>
            <a:fillRect/>
          </a:stretch>
        </p:blipFill>
        <p:spPr>
          <a:xfrm>
            <a:off x="133985" y="90170"/>
            <a:ext cx="5127625" cy="6239510"/>
          </a:xfrm>
          <a:prstGeom prst="rect">
            <a:avLst/>
          </a:prstGeom>
        </p:spPr>
      </p:pic>
      <p:sp>
        <p:nvSpPr>
          <p:cNvPr id="5" name="文本框 4"/>
          <p:cNvSpPr txBox="1"/>
          <p:nvPr/>
        </p:nvSpPr>
        <p:spPr>
          <a:xfrm>
            <a:off x="-321310" y="6452870"/>
            <a:ext cx="6173470" cy="275590"/>
          </a:xfrm>
          <a:prstGeom prst="rect">
            <a:avLst/>
          </a:prstGeom>
          <a:noFill/>
        </p:spPr>
        <p:txBody>
          <a:bodyPr wrap="square" rtlCol="0">
            <a:spAutoFit/>
          </a:bodyPr>
          <a:p>
            <a:pPr algn="ctr"/>
            <a:r>
              <a:rPr lang="zh-CN" altLang="en-US" sz="1200" b="1"/>
              <a:t>全国废气排放及处理情况</a:t>
            </a:r>
            <a:r>
              <a:rPr lang="en-US" altLang="zh-CN" sz="1200" b="1"/>
              <a:t>(2000-2012</a:t>
            </a:r>
            <a:r>
              <a:rPr lang="zh-CN" altLang="en-US" sz="1200" b="1"/>
              <a:t>年</a:t>
            </a:r>
            <a:r>
              <a:rPr lang="en-US" altLang="zh-CN" sz="1200" b="1"/>
              <a:t>)</a:t>
            </a:r>
            <a:endParaRPr lang="en-US" altLang="zh-CN" sz="1200" b="1"/>
          </a:p>
        </p:txBody>
      </p:sp>
      <p:grpSp>
        <p:nvGrpSpPr>
          <p:cNvPr id="13" name="组合 12"/>
          <p:cNvGrpSpPr/>
          <p:nvPr/>
        </p:nvGrpSpPr>
        <p:grpSpPr>
          <a:xfrm>
            <a:off x="5391150" y="1322705"/>
            <a:ext cx="6635115" cy="3609975"/>
            <a:chOff x="5322" y="3510"/>
            <a:chExt cx="8556" cy="3240"/>
          </a:xfrm>
        </p:grpSpPr>
        <p:pic>
          <p:nvPicPr>
            <p:cNvPr id="11" name="图片 10"/>
            <p:cNvPicPr>
              <a:picLocks noChangeAspect="1"/>
            </p:cNvPicPr>
            <p:nvPr/>
          </p:nvPicPr>
          <p:blipFill>
            <a:blip r:embed="rId3"/>
            <a:stretch>
              <a:fillRect/>
            </a:stretch>
          </p:blipFill>
          <p:spPr>
            <a:xfrm>
              <a:off x="5322" y="4050"/>
              <a:ext cx="8556" cy="2700"/>
            </a:xfrm>
            <a:prstGeom prst="rect">
              <a:avLst/>
            </a:prstGeom>
          </p:spPr>
        </p:pic>
        <p:pic>
          <p:nvPicPr>
            <p:cNvPr id="12" name="图片 11"/>
            <p:cNvPicPr>
              <a:picLocks noChangeAspect="1"/>
            </p:cNvPicPr>
            <p:nvPr/>
          </p:nvPicPr>
          <p:blipFill>
            <a:blip r:embed="rId4"/>
            <a:stretch>
              <a:fillRect/>
            </a:stretch>
          </p:blipFill>
          <p:spPr>
            <a:xfrm>
              <a:off x="5340" y="3510"/>
              <a:ext cx="8520" cy="540"/>
            </a:xfrm>
            <a:prstGeom prst="rect">
              <a:avLst/>
            </a:prstGeom>
          </p:spPr>
        </p:pic>
      </p:grpSp>
      <p:sp>
        <p:nvSpPr>
          <p:cNvPr id="2" name="文本框 1"/>
          <p:cNvSpPr txBox="1"/>
          <p:nvPr/>
        </p:nvSpPr>
        <p:spPr>
          <a:xfrm>
            <a:off x="6009005" y="5492115"/>
            <a:ext cx="6002655" cy="460375"/>
          </a:xfrm>
          <a:prstGeom prst="rect">
            <a:avLst/>
          </a:prstGeom>
          <a:noFill/>
        </p:spPr>
        <p:txBody>
          <a:bodyPr wrap="square" rtlCol="0">
            <a:spAutoFit/>
          </a:bodyPr>
          <a:p>
            <a:r>
              <a:rPr lang="zh-CN" altLang="en-US" sz="2400" b="1"/>
              <a:t>加快转变经济发展方式，推进生态文明建设。</a:t>
            </a:r>
            <a:endParaRPr lang="zh-CN" altLang="en-US" sz="2400" b="1"/>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090295" y="521970"/>
            <a:ext cx="6842125" cy="368300"/>
          </a:xfrm>
          <a:prstGeom prst="rect">
            <a:avLst/>
          </a:prstGeom>
          <a:noFill/>
        </p:spPr>
        <p:txBody>
          <a:bodyPr wrap="square" rtlCol="0">
            <a:spAutoFit/>
          </a:bodyPr>
          <a:p>
            <a:r>
              <a:rPr lang="zh-CN" altLang="en-US"/>
              <a:t>科技进步</a:t>
            </a:r>
            <a:endParaRPr lang="zh-CN" altLang="en-US"/>
          </a:p>
        </p:txBody>
      </p:sp>
      <p:pic>
        <p:nvPicPr>
          <p:cNvPr id="6" name="图片 5"/>
          <p:cNvPicPr>
            <a:picLocks noChangeAspect="1"/>
          </p:cNvPicPr>
          <p:nvPr/>
        </p:nvPicPr>
        <p:blipFill>
          <a:blip r:embed="rId2"/>
          <a:stretch>
            <a:fillRect/>
          </a:stretch>
        </p:blipFill>
        <p:spPr>
          <a:xfrm>
            <a:off x="0" y="995680"/>
            <a:ext cx="5768340" cy="3962400"/>
          </a:xfrm>
          <a:prstGeom prst="rect">
            <a:avLst/>
          </a:prstGeom>
        </p:spPr>
      </p:pic>
      <p:pic>
        <p:nvPicPr>
          <p:cNvPr id="2" name="图片 1"/>
          <p:cNvPicPr>
            <a:picLocks noChangeAspect="1"/>
          </p:cNvPicPr>
          <p:nvPr/>
        </p:nvPicPr>
        <p:blipFill>
          <a:blip r:embed="rId3"/>
          <a:srcRect r="3414"/>
          <a:stretch>
            <a:fillRect/>
          </a:stretch>
        </p:blipFill>
        <p:spPr>
          <a:xfrm>
            <a:off x="5940425" y="1315720"/>
            <a:ext cx="6251575" cy="3642360"/>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090295" y="521970"/>
            <a:ext cx="10864850" cy="2861310"/>
          </a:xfrm>
          <a:prstGeom prst="rect">
            <a:avLst/>
          </a:prstGeom>
          <a:noFill/>
        </p:spPr>
        <p:txBody>
          <a:bodyPr wrap="square" rtlCol="0">
            <a:spAutoFit/>
          </a:bodyPr>
          <a:p>
            <a:r>
              <a:rPr lang="zh-CN" altLang="en-US"/>
              <a:t>城乡缩小差距</a:t>
            </a:r>
            <a:endParaRPr lang="zh-CN" altLang="en-US"/>
          </a:p>
          <a:p>
            <a:endParaRPr lang="zh-CN" altLang="en-US"/>
          </a:p>
          <a:p>
            <a:r>
              <a:rPr lang="en-US" altLang="zh-CN"/>
              <a:t>2002</a:t>
            </a:r>
            <a:r>
              <a:rPr lang="zh-CN" altLang="en-US"/>
              <a:t>年</a:t>
            </a:r>
            <a:r>
              <a:rPr lang="en-US" altLang="zh-CN"/>
              <a:t>10</a:t>
            </a:r>
            <a:r>
              <a:rPr lang="zh-CN" altLang="en-US"/>
              <a:t>月，中共中央和国务院明确指出，要逐步建立以大病统筹为主的新型农村合作医疗制度。</a:t>
            </a:r>
            <a:endParaRPr lang="zh-CN" altLang="en-US"/>
          </a:p>
          <a:p>
            <a:endParaRPr lang="en-US" altLang="zh-CN"/>
          </a:p>
          <a:p>
            <a:r>
              <a:rPr lang="en-US" altLang="zh-CN"/>
              <a:t>2004</a:t>
            </a:r>
            <a:r>
              <a:rPr lang="zh-CN" altLang="en-US"/>
              <a:t>年，中国启动了</a:t>
            </a:r>
            <a:r>
              <a:rPr lang="en-US" altLang="zh-CN"/>
              <a:t>“</a:t>
            </a:r>
            <a:r>
              <a:rPr lang="zh-CN" altLang="en-US"/>
              <a:t>五年千亿元规划</a:t>
            </a:r>
            <a:r>
              <a:rPr lang="en-US" altLang="zh-CN"/>
              <a:t>”</a:t>
            </a:r>
            <a:r>
              <a:rPr lang="zh-CN" altLang="en-US"/>
              <a:t>，位农村地区修建公路，到</a:t>
            </a:r>
            <a:r>
              <a:rPr lang="en-US" altLang="zh-CN"/>
              <a:t>2007</a:t>
            </a:r>
            <a:r>
              <a:rPr lang="zh-CN" altLang="en-US"/>
              <a:t>年已经新建或改建农村公路超过</a:t>
            </a:r>
            <a:r>
              <a:rPr lang="en-US" altLang="zh-CN"/>
              <a:t>30</a:t>
            </a:r>
            <a:r>
              <a:rPr lang="zh-CN" altLang="en-US"/>
              <a:t>万公里</a:t>
            </a:r>
            <a:r>
              <a:rPr lang="en-US" altLang="zh-CN"/>
              <a:t>——</a:t>
            </a:r>
            <a:r>
              <a:rPr lang="zh-CN" altLang="en-US"/>
              <a:t>即</a:t>
            </a:r>
            <a:r>
              <a:rPr lang="en-US" altLang="zh-CN"/>
              <a:t>“</a:t>
            </a:r>
            <a:r>
              <a:rPr lang="zh-CN" altLang="en-US"/>
              <a:t>村村通</a:t>
            </a:r>
            <a:r>
              <a:rPr lang="en-US" altLang="zh-CN"/>
              <a:t>”</a:t>
            </a:r>
            <a:r>
              <a:rPr lang="zh-CN" altLang="en-US"/>
              <a:t>公路工程</a:t>
            </a:r>
            <a:endParaRPr lang="zh-CN" altLang="en-US"/>
          </a:p>
          <a:p>
            <a:endParaRPr lang="zh-CN" altLang="en-US"/>
          </a:p>
          <a:p>
            <a:r>
              <a:rPr lang="en-US" altLang="zh-CN"/>
              <a:t>2013</a:t>
            </a:r>
            <a:r>
              <a:rPr lang="zh-CN" altLang="en-US"/>
              <a:t>年底，中国乡镇通公路的比例达到</a:t>
            </a:r>
            <a:r>
              <a:rPr lang="en-US" altLang="zh-CN"/>
              <a:t>99.97%</a:t>
            </a:r>
            <a:r>
              <a:rPr lang="zh-CN" altLang="en-US"/>
              <a:t>，同时有</a:t>
            </a:r>
            <a:r>
              <a:rPr lang="en-US" altLang="zh-CN"/>
              <a:t>97.43%</a:t>
            </a:r>
            <a:r>
              <a:rPr lang="zh-CN" altLang="en-US"/>
              <a:t>的建制村通上了沥青或水泥公路。</a:t>
            </a:r>
            <a:endParaRPr lang="zh-CN" altLang="en-US"/>
          </a:p>
          <a:p>
            <a:endParaRPr lang="zh-CN" altLang="en-US"/>
          </a:p>
          <a:p>
            <a:r>
              <a:rPr lang="zh-CN" altLang="en-US"/>
              <a:t>自</a:t>
            </a:r>
            <a:r>
              <a:rPr lang="en-US" altLang="zh-CN"/>
              <a:t>2006</a:t>
            </a:r>
            <a:r>
              <a:rPr lang="zh-CN" altLang="en-US"/>
              <a:t>年</a:t>
            </a:r>
            <a:r>
              <a:rPr lang="en-US" altLang="zh-CN"/>
              <a:t>1</a:t>
            </a:r>
            <a:r>
              <a:rPr lang="zh-CN" altLang="en-US"/>
              <a:t>月</a:t>
            </a:r>
            <a:r>
              <a:rPr lang="en-US" altLang="zh-CN"/>
              <a:t>1</a:t>
            </a:r>
            <a:r>
              <a:rPr lang="zh-CN" altLang="en-US"/>
              <a:t>日起，正式废除农业税</a:t>
            </a:r>
            <a:endParaRPr lang="zh-CN" altLang="en-US"/>
          </a:p>
        </p:txBody>
      </p:sp>
      <p:pic>
        <p:nvPicPr>
          <p:cNvPr id="2" name="图片 1"/>
          <p:cNvPicPr>
            <a:picLocks noChangeAspect="1"/>
          </p:cNvPicPr>
          <p:nvPr/>
        </p:nvPicPr>
        <p:blipFill>
          <a:blip r:embed="rId2"/>
          <a:stretch>
            <a:fillRect/>
          </a:stretch>
        </p:blipFill>
        <p:spPr>
          <a:xfrm>
            <a:off x="6210300" y="2941955"/>
            <a:ext cx="5981700" cy="3208020"/>
          </a:xfrm>
          <a:prstGeom prst="rect">
            <a:avLst/>
          </a:prstGeom>
        </p:spPr>
      </p:pic>
      <p:sp>
        <p:nvSpPr>
          <p:cNvPr id="7" name="文本框 6"/>
          <p:cNvSpPr txBox="1"/>
          <p:nvPr/>
        </p:nvSpPr>
        <p:spPr>
          <a:xfrm>
            <a:off x="1090295" y="3807460"/>
            <a:ext cx="5006340" cy="1476375"/>
          </a:xfrm>
          <a:prstGeom prst="rect">
            <a:avLst/>
          </a:prstGeom>
          <a:noFill/>
        </p:spPr>
        <p:txBody>
          <a:bodyPr wrap="square" rtlCol="0">
            <a:spAutoFit/>
          </a:bodyPr>
          <a:p>
            <a:r>
              <a:rPr lang="en-US" altLang="zh-CN"/>
              <a:t>2006</a:t>
            </a:r>
            <a:r>
              <a:rPr lang="zh-CN" altLang="en-US"/>
              <a:t>年</a:t>
            </a:r>
            <a:r>
              <a:rPr lang="en-US" altLang="zh-CN"/>
              <a:t>9</a:t>
            </a:r>
            <a:r>
              <a:rPr lang="zh-CN" altLang="en-US"/>
              <a:t>月</a:t>
            </a:r>
            <a:r>
              <a:rPr lang="en-US" altLang="zh-CN"/>
              <a:t>1</a:t>
            </a:r>
            <a:r>
              <a:rPr lang="zh-CN" altLang="en-US"/>
              <a:t>日，《义务教育法》规定</a:t>
            </a:r>
            <a:endParaRPr lang="zh-CN" altLang="en-US"/>
          </a:p>
          <a:p>
            <a:r>
              <a:rPr lang="zh-CN" altLang="en-US"/>
              <a:t>义务教育阶段免收学杂费。</a:t>
            </a:r>
            <a:endParaRPr lang="zh-CN" altLang="en-US"/>
          </a:p>
          <a:p>
            <a:endParaRPr lang="zh-CN" altLang="en-US"/>
          </a:p>
          <a:p>
            <a:r>
              <a:rPr lang="zh-CN" altLang="en-US"/>
              <a:t>到</a:t>
            </a:r>
            <a:r>
              <a:rPr lang="en-US" altLang="zh-CN"/>
              <a:t>2007</a:t>
            </a:r>
            <a:r>
              <a:rPr lang="zh-CN" altLang="en-US"/>
              <a:t>年秋天，对</a:t>
            </a:r>
            <a:r>
              <a:rPr lang="zh-CN" altLang="en-US">
                <a:sym typeface="+mn-ea"/>
              </a:rPr>
              <a:t>农村</a:t>
            </a:r>
            <a:r>
              <a:rPr lang="zh-CN" altLang="en-US"/>
              <a:t>义务教育阶段的学生</a:t>
            </a:r>
            <a:endParaRPr lang="zh-CN" altLang="en-US"/>
          </a:p>
          <a:p>
            <a:r>
              <a:rPr lang="zh-CN" altLang="en-US"/>
              <a:t>进一步免收教科书费</a:t>
            </a:r>
            <a:endParaRPr lang="zh-CN" altLang="en-US"/>
          </a:p>
        </p:txBody>
      </p:sp>
      <p:sp>
        <p:nvSpPr>
          <p:cNvPr id="3" name="文本框 2"/>
          <p:cNvSpPr txBox="1"/>
          <p:nvPr/>
        </p:nvSpPr>
        <p:spPr>
          <a:xfrm>
            <a:off x="664210" y="69850"/>
            <a:ext cx="8963660" cy="368300"/>
          </a:xfrm>
          <a:prstGeom prst="rect">
            <a:avLst/>
          </a:prstGeom>
          <a:noFill/>
        </p:spPr>
        <p:txBody>
          <a:bodyPr wrap="square" rtlCol="0">
            <a:spAutoFit/>
          </a:bodyPr>
          <a:p>
            <a:r>
              <a:rPr lang="zh-CN" altLang="en-US" b="1"/>
              <a:t>发展社会主义民主政治。</a:t>
            </a:r>
            <a:endParaRPr lang="zh-CN" altLang="en-US" b="1"/>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56590" y="521970"/>
            <a:ext cx="9504680" cy="4523105"/>
          </a:xfrm>
          <a:prstGeom prst="rect">
            <a:avLst/>
          </a:prstGeom>
          <a:noFill/>
        </p:spPr>
        <p:txBody>
          <a:bodyPr wrap="square" rtlCol="0">
            <a:spAutoFit/>
          </a:bodyPr>
          <a:p>
            <a:r>
              <a:rPr lang="zh-CN" altLang="en-US"/>
              <a:t>人民主体地位</a:t>
            </a:r>
            <a:endParaRPr lang="zh-CN" altLang="en-US"/>
          </a:p>
          <a:p>
            <a:endParaRPr lang="zh-CN" altLang="en-US"/>
          </a:p>
          <a:p>
            <a:r>
              <a:rPr lang="en-US" altLang="zh-CN"/>
              <a:t>2012</a:t>
            </a:r>
            <a:r>
              <a:rPr lang="zh-CN" altLang="en-US"/>
              <a:t>年雇主或单位为农民工缴纳工伤保险的比例为</a:t>
            </a:r>
            <a:r>
              <a:rPr lang="en-US" altLang="zh-CN"/>
              <a:t>24.0%</a:t>
            </a:r>
            <a:r>
              <a:rPr lang="zh-CN" altLang="en-US"/>
              <a:t>，较</a:t>
            </a:r>
            <a:r>
              <a:rPr lang="en-US" altLang="zh-CN"/>
              <a:t>2011</a:t>
            </a:r>
            <a:r>
              <a:rPr lang="zh-CN" altLang="en-US"/>
              <a:t>年提高了</a:t>
            </a:r>
            <a:r>
              <a:rPr lang="en-US" altLang="zh-CN"/>
              <a:t>0.4</a:t>
            </a:r>
            <a:r>
              <a:rPr lang="zh-CN" altLang="en-US"/>
              <a:t>个百分点。</a:t>
            </a:r>
            <a:endParaRPr lang="zh-CN" altLang="en-US"/>
          </a:p>
          <a:p>
            <a:endParaRPr lang="en-US" altLang="zh-CN"/>
          </a:p>
          <a:p>
            <a:r>
              <a:rPr lang="en-US" altLang="zh-CN"/>
              <a:t>2012</a:t>
            </a:r>
            <a:r>
              <a:rPr lang="zh-CN" altLang="en-US"/>
              <a:t>年起，东部高校向中西部投放</a:t>
            </a:r>
            <a:r>
              <a:rPr lang="en-US" altLang="zh-CN"/>
              <a:t>18.5</a:t>
            </a:r>
            <a:r>
              <a:rPr lang="zh-CN" altLang="en-US"/>
              <a:t>万个招生名额，并扩大农村贫困地区定向招生专项计划，覆盖所有国家级扶贫重点县。</a:t>
            </a:r>
            <a:endParaRPr lang="zh-CN" altLang="en-US"/>
          </a:p>
          <a:p>
            <a:endParaRPr lang="zh-CN" altLang="en-US"/>
          </a:p>
          <a:p>
            <a:r>
              <a:rPr lang="en-US" altLang="zh-CN"/>
              <a:t>2013</a:t>
            </a:r>
            <a:r>
              <a:rPr lang="zh-CN" altLang="en-US"/>
              <a:t>年专项计划新增至</a:t>
            </a:r>
            <a:r>
              <a:rPr lang="en-US" altLang="zh-CN"/>
              <a:t>3</a:t>
            </a:r>
            <a:r>
              <a:rPr lang="zh-CN" altLang="en-US"/>
              <a:t>万名，重点支持中西部农村学生进入重点高校。</a:t>
            </a:r>
            <a:endParaRPr lang="zh-CN" altLang="en-US"/>
          </a:p>
          <a:p>
            <a:endParaRPr lang="zh-CN" altLang="en-US"/>
          </a:p>
          <a:p>
            <a:endParaRPr lang="zh-CN" altLang="en-US"/>
          </a:p>
          <a:p>
            <a:endParaRPr lang="zh-CN" altLang="en-US"/>
          </a:p>
          <a:p>
            <a:endParaRPr lang="zh-CN" altLang="en-US"/>
          </a:p>
          <a:p>
            <a:r>
              <a:rPr lang="en-US" altLang="zh-CN"/>
              <a:t>​​</a:t>
            </a:r>
            <a:r>
              <a:rPr lang="zh-CN" altLang="en-US"/>
              <a:t>中西部高校建设</a:t>
            </a:r>
            <a:r>
              <a:rPr lang="en-US" altLang="zh-CN"/>
              <a:t>​​</a:t>
            </a:r>
            <a:r>
              <a:rPr lang="zh-CN" altLang="en-US"/>
              <a:t>：</a:t>
            </a:r>
            <a:endParaRPr lang="zh-CN" altLang="en-US"/>
          </a:p>
          <a:p>
            <a:r>
              <a:rPr lang="zh-CN" altLang="en-US"/>
              <a:t>实施《中西部高等教育振兴计划（</a:t>
            </a:r>
            <a:r>
              <a:rPr lang="en-US" altLang="zh-CN"/>
              <a:t>2012—2020</a:t>
            </a:r>
            <a:r>
              <a:rPr lang="zh-CN" altLang="en-US"/>
              <a:t>年）》，</a:t>
            </a:r>
            <a:endParaRPr lang="zh-CN" altLang="en-US"/>
          </a:p>
          <a:p>
            <a:r>
              <a:rPr lang="zh-CN" altLang="en-US"/>
              <a:t>投入</a:t>
            </a:r>
            <a:r>
              <a:rPr lang="en-US" altLang="zh-CN"/>
              <a:t>100</a:t>
            </a:r>
            <a:r>
              <a:rPr lang="zh-CN" altLang="en-US"/>
              <a:t>亿元支持</a:t>
            </a:r>
            <a:r>
              <a:rPr lang="en-US" altLang="zh-CN"/>
              <a:t>100</a:t>
            </a:r>
            <a:r>
              <a:rPr lang="zh-CN" altLang="en-US"/>
              <a:t>所中西部地方本科高校建设，</a:t>
            </a:r>
            <a:endParaRPr lang="zh-CN" altLang="en-US"/>
          </a:p>
          <a:p>
            <a:r>
              <a:rPr lang="zh-CN" altLang="en-US"/>
              <a:t>并新建教育部重点实验室等科研平台。</a:t>
            </a:r>
            <a:endParaRPr lang="zh-CN" altLang="en-US"/>
          </a:p>
        </p:txBody>
      </p:sp>
      <p:sp>
        <p:nvSpPr>
          <p:cNvPr id="3" name="文本框 2"/>
          <p:cNvSpPr txBox="1"/>
          <p:nvPr/>
        </p:nvSpPr>
        <p:spPr>
          <a:xfrm>
            <a:off x="7803515" y="87630"/>
            <a:ext cx="3999230" cy="460375"/>
          </a:xfrm>
          <a:prstGeom prst="rect">
            <a:avLst/>
          </a:prstGeom>
          <a:noFill/>
        </p:spPr>
        <p:txBody>
          <a:bodyPr wrap="square" rtlCol="0">
            <a:spAutoFit/>
          </a:bodyPr>
          <a:p>
            <a:r>
              <a:rPr lang="zh-CN" altLang="en-US" sz="2400" b="1"/>
              <a:t>构建社会主义和谐社会。</a:t>
            </a:r>
            <a:endParaRPr lang="zh-CN" altLang="en-US" sz="2400" b="1"/>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573405" y="318135"/>
            <a:ext cx="10831195" cy="1476375"/>
          </a:xfrm>
          <a:prstGeom prst="rect">
            <a:avLst/>
          </a:prstGeom>
          <a:noFill/>
        </p:spPr>
        <p:txBody>
          <a:bodyPr wrap="square" rtlCol="0">
            <a:spAutoFit/>
          </a:bodyPr>
          <a:p>
            <a:r>
              <a:rPr lang="zh-CN" altLang="en-US"/>
              <a:t>人民主体</a:t>
            </a:r>
            <a:endParaRPr lang="zh-CN" altLang="en-US"/>
          </a:p>
          <a:p>
            <a:endParaRPr lang="zh-CN" altLang="en-US"/>
          </a:p>
          <a:p>
            <a:r>
              <a:rPr lang="zh-CN" altLang="en-US"/>
              <a:t>营养结构变化</a:t>
            </a:r>
            <a:endParaRPr lang="zh-CN" altLang="en-US"/>
          </a:p>
          <a:p>
            <a:endParaRPr lang="zh-CN" altLang="en-US"/>
          </a:p>
          <a:p>
            <a:endParaRPr lang="zh-CN" altLang="en-US"/>
          </a:p>
        </p:txBody>
      </p:sp>
      <p:pic>
        <p:nvPicPr>
          <p:cNvPr id="5" name="图片 4"/>
          <p:cNvPicPr>
            <a:picLocks noChangeAspect="1"/>
          </p:cNvPicPr>
          <p:nvPr/>
        </p:nvPicPr>
        <p:blipFill>
          <a:blip r:embed="rId2"/>
          <a:stretch>
            <a:fillRect/>
          </a:stretch>
        </p:blipFill>
        <p:spPr>
          <a:xfrm>
            <a:off x="2488565" y="215265"/>
            <a:ext cx="5234940" cy="2956560"/>
          </a:xfrm>
          <a:prstGeom prst="rect">
            <a:avLst/>
          </a:prstGeom>
        </p:spPr>
      </p:pic>
      <p:sp>
        <p:nvSpPr>
          <p:cNvPr id="2" name="文本框 1"/>
          <p:cNvSpPr txBox="1"/>
          <p:nvPr/>
        </p:nvSpPr>
        <p:spPr>
          <a:xfrm>
            <a:off x="524510" y="3326765"/>
            <a:ext cx="11482070" cy="368300"/>
          </a:xfrm>
          <a:prstGeom prst="rect">
            <a:avLst/>
          </a:prstGeom>
          <a:noFill/>
        </p:spPr>
        <p:txBody>
          <a:bodyPr wrap="square" rtlCol="0">
            <a:spAutoFit/>
          </a:bodyPr>
          <a:p>
            <a:r>
              <a:rPr lang="zh-CN" altLang="en-US"/>
              <a:t>参政议政</a:t>
            </a:r>
            <a:endParaRPr lang="zh-CN" altLang="en-US"/>
          </a:p>
        </p:txBody>
      </p:sp>
      <p:pic>
        <p:nvPicPr>
          <p:cNvPr id="3" name="图片 2"/>
          <p:cNvPicPr>
            <a:picLocks noChangeAspect="1"/>
          </p:cNvPicPr>
          <p:nvPr/>
        </p:nvPicPr>
        <p:blipFill>
          <a:blip r:embed="rId3"/>
          <a:stretch>
            <a:fillRect/>
          </a:stretch>
        </p:blipFill>
        <p:spPr>
          <a:xfrm>
            <a:off x="1795145" y="3495040"/>
            <a:ext cx="5476875" cy="3282315"/>
          </a:xfrm>
          <a:prstGeom prst="rect">
            <a:avLst/>
          </a:prstGeom>
        </p:spPr>
      </p:pic>
      <p:sp>
        <p:nvSpPr>
          <p:cNvPr id="6" name="文本框 5"/>
          <p:cNvSpPr txBox="1"/>
          <p:nvPr/>
        </p:nvSpPr>
        <p:spPr>
          <a:xfrm>
            <a:off x="7272020" y="4297680"/>
            <a:ext cx="4712335" cy="1476375"/>
          </a:xfrm>
          <a:prstGeom prst="rect">
            <a:avLst/>
          </a:prstGeom>
          <a:noFill/>
        </p:spPr>
        <p:txBody>
          <a:bodyPr wrap="square" rtlCol="0">
            <a:spAutoFit/>
          </a:bodyPr>
          <a:p>
            <a:r>
              <a:rPr lang="zh-CN" altLang="en-US"/>
              <a:t>十三届</a:t>
            </a:r>
            <a:endParaRPr lang="zh-CN" altLang="en-US"/>
          </a:p>
          <a:p>
            <a:endParaRPr lang="en-US" altLang="zh-CN"/>
          </a:p>
          <a:p>
            <a:r>
              <a:rPr lang="zh-CN" altLang="en-US"/>
              <a:t>一线工人、农民代表</a:t>
            </a:r>
            <a:r>
              <a:rPr lang="en-US" altLang="zh-CN"/>
              <a:t>468</a:t>
            </a:r>
            <a:r>
              <a:rPr lang="zh-CN" altLang="en-US"/>
              <a:t>名（其中有</a:t>
            </a:r>
            <a:r>
              <a:rPr lang="en-US" altLang="zh-CN"/>
              <a:t>45</a:t>
            </a:r>
            <a:r>
              <a:rPr lang="zh-CN" altLang="en-US"/>
              <a:t>名农民工代表），占代表总数的</a:t>
            </a:r>
            <a:r>
              <a:rPr lang="en-US" altLang="zh-CN"/>
              <a:t>15.70%</a:t>
            </a:r>
            <a:r>
              <a:rPr lang="zh-CN" altLang="en-US"/>
              <a:t>，相较于第十届的</a:t>
            </a:r>
            <a:r>
              <a:rPr lang="en-US" altLang="zh-CN"/>
              <a:t>5.4%</a:t>
            </a:r>
            <a:r>
              <a:rPr lang="zh-CN" altLang="en-US"/>
              <a:t>，提高了</a:t>
            </a:r>
            <a:r>
              <a:rPr lang="en-US" altLang="zh-CN"/>
              <a:t>10.3</a:t>
            </a:r>
            <a:r>
              <a:rPr lang="zh-CN" altLang="en-US"/>
              <a:t>个百分点；</a:t>
            </a:r>
            <a:endParaRPr lang="zh-CN" altLang="en-US"/>
          </a:p>
        </p:txBody>
      </p:sp>
      <p:sp>
        <p:nvSpPr>
          <p:cNvPr id="7" name="文本框 6"/>
          <p:cNvSpPr txBox="1"/>
          <p:nvPr/>
        </p:nvSpPr>
        <p:spPr>
          <a:xfrm>
            <a:off x="8287385" y="132080"/>
            <a:ext cx="3663950" cy="460375"/>
          </a:xfrm>
          <a:prstGeom prst="rect">
            <a:avLst/>
          </a:prstGeom>
          <a:noFill/>
        </p:spPr>
        <p:txBody>
          <a:bodyPr wrap="square" rtlCol="0">
            <a:spAutoFit/>
          </a:bodyPr>
          <a:p>
            <a:r>
              <a:rPr lang="zh-CN" altLang="en-US" sz="2400" b="1"/>
              <a:t>发展社会主义民主政治。</a:t>
            </a:r>
            <a:endParaRPr lang="zh-CN" altLang="en-US" sz="2400" b="1"/>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1090295" y="521970"/>
            <a:ext cx="10779125" cy="2584450"/>
          </a:xfrm>
          <a:prstGeom prst="rect">
            <a:avLst/>
          </a:prstGeom>
          <a:noFill/>
        </p:spPr>
        <p:txBody>
          <a:bodyPr wrap="square" rtlCol="0">
            <a:spAutoFit/>
          </a:bodyPr>
          <a:p>
            <a:r>
              <a:rPr lang="zh-CN" altLang="en-US"/>
              <a:t>国企改革</a:t>
            </a:r>
            <a:endParaRPr lang="zh-CN" altLang="en-US"/>
          </a:p>
          <a:p>
            <a:endParaRPr lang="zh-CN" altLang="en-US"/>
          </a:p>
          <a:p>
            <a:r>
              <a:rPr lang="en-US" altLang="zh-CN">
                <a:solidFill>
                  <a:schemeClr val="tx1"/>
                </a:solidFill>
                <a:sym typeface="+mn-ea"/>
              </a:rPr>
              <a:t>2005</a:t>
            </a:r>
            <a:r>
              <a:rPr lang="zh-CN" altLang="en-US">
                <a:solidFill>
                  <a:schemeClr val="tx1"/>
                </a:solidFill>
                <a:sym typeface="+mn-ea"/>
              </a:rPr>
              <a:t>年《国务院关于鼓励支持和引导个体私营等非公有制经济发展的若干意见》出台，通过放宽市场准入、完善金融支持等政策，激发民营经济活力。</a:t>
            </a:r>
            <a:endParaRPr lang="zh-CN" altLang="en-US">
              <a:solidFill>
                <a:schemeClr val="tx1"/>
              </a:solidFill>
              <a:sym typeface="+mn-ea"/>
            </a:endParaRPr>
          </a:p>
          <a:p>
            <a:endParaRPr lang="zh-CN" altLang="en-US">
              <a:solidFill>
                <a:schemeClr val="tx1"/>
              </a:solidFill>
            </a:endParaRPr>
          </a:p>
          <a:p>
            <a:r>
              <a:rPr lang="en-US" altLang="zh-CN">
                <a:solidFill>
                  <a:schemeClr val="tx1"/>
                </a:solidFill>
                <a:sym typeface="+mn-ea"/>
              </a:rPr>
              <a:t>2007</a:t>
            </a:r>
            <a:r>
              <a:rPr lang="zh-CN" altLang="en-US">
                <a:solidFill>
                  <a:schemeClr val="tx1"/>
                </a:solidFill>
                <a:sym typeface="+mn-ea"/>
              </a:rPr>
              <a:t>年《物权法》实施，明确私有财产保护，推动民间投资年均增长</a:t>
            </a:r>
            <a:r>
              <a:rPr lang="en-US" altLang="zh-CN">
                <a:solidFill>
                  <a:schemeClr val="tx1"/>
                </a:solidFill>
                <a:sym typeface="+mn-ea"/>
              </a:rPr>
              <a:t>25%</a:t>
            </a:r>
            <a:endParaRPr lang="en-US" altLang="zh-CN">
              <a:solidFill>
                <a:schemeClr val="tx1"/>
              </a:solidFill>
              <a:sym typeface="+mn-ea"/>
            </a:endParaRPr>
          </a:p>
          <a:p>
            <a:endParaRPr lang="en-US" altLang="zh-CN">
              <a:solidFill>
                <a:schemeClr val="tx1"/>
              </a:solidFill>
              <a:sym typeface="+mn-ea"/>
            </a:endParaRPr>
          </a:p>
          <a:p>
            <a:endParaRPr lang="en-US" altLang="zh-CN">
              <a:solidFill>
                <a:schemeClr val="tx1"/>
              </a:solidFill>
            </a:endParaRPr>
          </a:p>
          <a:p>
            <a:endParaRPr lang="en-US" altLang="zh-CN">
              <a:solidFill>
                <a:schemeClr val="tx1"/>
              </a:solidFill>
            </a:endParaRPr>
          </a:p>
        </p:txBody>
      </p:sp>
      <p:pic>
        <p:nvPicPr>
          <p:cNvPr id="3" name="图片 2" descr="20190702161843_6487"/>
          <p:cNvPicPr>
            <a:picLocks noChangeAspect="1"/>
          </p:cNvPicPr>
          <p:nvPr/>
        </p:nvPicPr>
        <p:blipFill>
          <a:blip r:embed="rId2"/>
          <a:stretch>
            <a:fillRect/>
          </a:stretch>
        </p:blipFill>
        <p:spPr>
          <a:xfrm>
            <a:off x="1090295" y="2284095"/>
            <a:ext cx="7310120" cy="431609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412750" y="290195"/>
            <a:ext cx="7048500" cy="1287780"/>
          </a:xfrm>
          <a:prstGeom prst="rect">
            <a:avLst/>
          </a:prstGeom>
        </p:spPr>
      </p:pic>
      <p:pic>
        <p:nvPicPr>
          <p:cNvPr id="6" name="图片 5" descr="20190702162144_0394"/>
          <p:cNvPicPr>
            <a:picLocks noChangeAspect="1"/>
          </p:cNvPicPr>
          <p:nvPr/>
        </p:nvPicPr>
        <p:blipFill>
          <a:blip r:embed="rId3"/>
          <a:stretch>
            <a:fillRect/>
          </a:stretch>
        </p:blipFill>
        <p:spPr>
          <a:xfrm>
            <a:off x="233680" y="1689735"/>
            <a:ext cx="6313805" cy="3710305"/>
          </a:xfrm>
          <a:prstGeom prst="rect">
            <a:avLst/>
          </a:prstGeom>
        </p:spPr>
      </p:pic>
      <p:pic>
        <p:nvPicPr>
          <p:cNvPr id="7" name="图片 6" descr="20190702162242_0862"/>
          <p:cNvPicPr>
            <a:picLocks noChangeAspect="1"/>
          </p:cNvPicPr>
          <p:nvPr/>
        </p:nvPicPr>
        <p:blipFill>
          <a:blip r:embed="rId4"/>
          <a:srcRect r="50422" b="1376"/>
          <a:stretch>
            <a:fillRect/>
          </a:stretch>
        </p:blipFill>
        <p:spPr>
          <a:xfrm>
            <a:off x="6547485" y="1689735"/>
            <a:ext cx="5490845" cy="3678555"/>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649220" y="2841625"/>
            <a:ext cx="6893560" cy="829945"/>
          </a:xfrm>
          <a:prstGeom prst="rect">
            <a:avLst/>
          </a:prstGeom>
          <a:noFill/>
        </p:spPr>
        <p:txBody>
          <a:bodyPr wrap="square" rtlCol="0">
            <a:spAutoFit/>
          </a:bodyPr>
          <a:p>
            <a:pPr algn="ctr"/>
            <a:r>
              <a:rPr lang="zh-CN" altLang="en-US" sz="4800"/>
              <a:t>以人为本</a:t>
            </a:r>
            <a:endParaRPr lang="zh-CN" altLang="en-US" sz="4800"/>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b="1"/>
              <a:t>全面提高党的建设科学化水平</a:t>
            </a:r>
            <a:endParaRPr lang="zh-CN" altLang="en-US" b="1"/>
          </a:p>
        </p:txBody>
      </p:sp>
      <p:pic>
        <p:nvPicPr>
          <p:cNvPr id="4" name="图片 3" descr="屏幕截图 2025-04-14 200801"/>
          <p:cNvPicPr>
            <a:picLocks noChangeAspect="1"/>
          </p:cNvPicPr>
          <p:nvPr/>
        </p:nvPicPr>
        <p:blipFill>
          <a:blip r:embed="rId2"/>
          <a:stretch>
            <a:fillRect/>
          </a:stretch>
        </p:blipFill>
        <p:spPr>
          <a:xfrm>
            <a:off x="374650" y="1313815"/>
            <a:ext cx="9630410" cy="3781425"/>
          </a:xfrm>
          <a:prstGeom prst="rect">
            <a:avLst/>
          </a:prstGeom>
        </p:spPr>
      </p:pic>
      <p:pic>
        <p:nvPicPr>
          <p:cNvPr id="5" name="3月14日答记者问（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265045" y="5668010"/>
            <a:ext cx="495300" cy="495300"/>
          </a:xfrm>
          <a:prstGeom prst="rect">
            <a:avLst/>
          </a:prstGeom>
        </p:spPr>
      </p:pic>
      <p:sp>
        <p:nvSpPr>
          <p:cNvPr id="8" name="文本框 7"/>
          <p:cNvSpPr txBox="1"/>
          <p:nvPr/>
        </p:nvSpPr>
        <p:spPr>
          <a:xfrm>
            <a:off x="10104120" y="1291590"/>
            <a:ext cx="2008505" cy="1476375"/>
          </a:xfrm>
          <a:prstGeom prst="rect">
            <a:avLst/>
          </a:prstGeom>
          <a:noFill/>
        </p:spPr>
        <p:txBody>
          <a:bodyPr wrap="square" rtlCol="0">
            <a:spAutoFit/>
          </a:bodyPr>
          <a:p>
            <a:r>
              <a:rPr lang="en-US" altLang="zh-CN">
                <a:sym typeface="+mn-ea"/>
              </a:rPr>
              <a:t>1980</a:t>
            </a:r>
            <a:r>
              <a:rPr lang="zh-CN" altLang="en-US">
                <a:sym typeface="+mn-ea"/>
              </a:rPr>
              <a:t>年</a:t>
            </a:r>
            <a:r>
              <a:rPr lang="en-US" altLang="zh-CN">
                <a:sym typeface="+mn-ea"/>
              </a:rPr>
              <a:t>8</a:t>
            </a:r>
            <a:r>
              <a:rPr lang="zh-CN" altLang="en-US">
                <a:sym typeface="+mn-ea"/>
              </a:rPr>
              <a:t>月</a:t>
            </a:r>
            <a:r>
              <a:rPr lang="en-US" altLang="zh-CN">
                <a:sym typeface="+mn-ea"/>
              </a:rPr>
              <a:t>18</a:t>
            </a:r>
            <a:r>
              <a:rPr lang="zh-CN" altLang="en-US">
                <a:sym typeface="+mn-ea"/>
              </a:rPr>
              <a:t>日，邓小平同志在中央政治局扩大会议上的讲话</a:t>
            </a:r>
            <a:endParaRPr lang="zh-CN" altLang="en-US"/>
          </a:p>
          <a:p>
            <a:r>
              <a:rPr lang="en-US" altLang="zh-CN"/>
              <a:t>←</a:t>
            </a:r>
            <a:endParaRPr lang="en-US" altLang="zh-CN"/>
          </a:p>
        </p:txBody>
      </p:sp>
      <p:sp>
        <p:nvSpPr>
          <p:cNvPr id="9" name="文本框 8"/>
          <p:cNvSpPr txBox="1"/>
          <p:nvPr/>
        </p:nvSpPr>
        <p:spPr>
          <a:xfrm>
            <a:off x="3482975" y="5668010"/>
            <a:ext cx="5343525" cy="368300"/>
          </a:xfrm>
          <a:prstGeom prst="rect">
            <a:avLst/>
          </a:prstGeom>
          <a:noFill/>
        </p:spPr>
        <p:txBody>
          <a:bodyPr wrap="square" rtlCol="0">
            <a:spAutoFit/>
          </a:bodyPr>
          <a:p>
            <a:r>
              <a:rPr lang="en-US" altLang="zh-CN"/>
              <a:t>←2012</a:t>
            </a:r>
            <a:r>
              <a:rPr lang="zh-CN" altLang="en-US"/>
              <a:t>年</a:t>
            </a:r>
            <a:r>
              <a:rPr lang="en-US" altLang="zh-CN"/>
              <a:t>3</a:t>
            </a:r>
            <a:r>
              <a:rPr lang="zh-CN" altLang="en-US"/>
              <a:t>月</a:t>
            </a:r>
            <a:r>
              <a:rPr lang="en-US" altLang="zh-CN"/>
              <a:t>14</a:t>
            </a:r>
            <a:r>
              <a:rPr lang="zh-CN" altLang="en-US"/>
              <a:t>日国务院总理会见中外记者（节选）</a:t>
            </a:r>
            <a:endParaRPr lang="en-US" altLang="zh-CN"/>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4" fill="hold" display="1">
                  <p:stCondLst>
                    <p:cond delay="indefinite"/>
                  </p:stCondLst>
                  <p:endCondLst>
                    <p:cond evt="onStopAudio">
                      <p:tgtEl>
                        <p:sldTgt/>
                      </p:tgtEl>
                    </p:cond>
                  </p:endCondLst>
                </p:cTn>
                <p:tgtEl>
                  <p:spTgt spid="5"/>
                </p:tgtEl>
              </p:cMediaNode>
            </p:audi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additive="base">
                                        <p:cTn id="19" dur="71749" fill="hold"/>
                                        <p:tgtEl>
                                          <p:spTgt spid="5"/>
                                        </p:tgtEl>
                                      </p:cBhvr>
                                    </p:cmd>
                                  </p:childTnLst>
                                </p:cTn>
                              </p:par>
                            </p:childTnLst>
                          </p:cTn>
                        </p:par>
                      </p:childTnLst>
                    </p:cTn>
                  </p:par>
                </p:childTnLst>
              </p:cTn>
              <p:nextCondLst>
                <p:cond evt="onClick" delay="0">
                  <p:tgtEl>
                    <p:spTgt spid="5"/>
                  </p:tgtEl>
                </p:cond>
              </p:nextCondLst>
            </p:seq>
          </p:childTnLst>
        </p:cTn>
      </p:par>
    </p:tnLst>
    <p:bldLst>
      <p:bldP spid="8" grpId="0"/>
      <p:bldP spid="9" grpId="0"/>
      <p:bldP spid="8" grpId="1"/>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669360" y="201365"/>
            <a:ext cx="10969200" cy="705600"/>
          </a:xfrm>
        </p:spPr>
        <p:txBody>
          <a:bodyPr/>
          <a:p>
            <a:r>
              <a:rPr lang="zh-CN" altLang="en-US"/>
              <a:t>科学发展观提出前的时代背景</a:t>
            </a:r>
            <a:endParaRPr lang="zh-CN" altLang="en-US"/>
          </a:p>
        </p:txBody>
      </p:sp>
      <p:sp>
        <p:nvSpPr>
          <p:cNvPr id="4" name="文本框 3"/>
          <p:cNvSpPr txBox="1"/>
          <p:nvPr/>
        </p:nvSpPr>
        <p:spPr>
          <a:xfrm>
            <a:off x="908050" y="951865"/>
            <a:ext cx="11005185" cy="4399915"/>
          </a:xfrm>
          <a:prstGeom prst="rect">
            <a:avLst/>
          </a:prstGeom>
          <a:noFill/>
        </p:spPr>
        <p:txBody>
          <a:bodyPr wrap="square" rtlCol="0">
            <a:spAutoFit/>
          </a:bodyPr>
          <a:p>
            <a:r>
              <a:rPr lang="zh-CN" altLang="en-US" sz="2800" b="1"/>
              <a:t>经济快速发展中的矛盾积累</a:t>
            </a:r>
            <a:endParaRPr lang="zh-CN" altLang="en-US" sz="2800" b="1"/>
          </a:p>
          <a:p>
            <a:r>
              <a:rPr lang="zh-CN" altLang="en-US"/>
              <a:t>改革开放后，中国经济年均增长率超</a:t>
            </a:r>
            <a:r>
              <a:rPr lang="en-US" altLang="zh-CN"/>
              <a:t>9%</a:t>
            </a:r>
            <a:r>
              <a:rPr lang="zh-CN" altLang="en-US"/>
              <a:t>，但粗放型发展模式导致资源消耗与环境污染问题突出。</a:t>
            </a:r>
            <a:endParaRPr lang="zh-CN" altLang="en-US"/>
          </a:p>
          <a:p>
            <a:endParaRPr lang="zh-CN" altLang="en-US"/>
          </a:p>
          <a:p>
            <a:r>
              <a:rPr lang="en-US" altLang="zh-CN"/>
              <a:t>					</a:t>
            </a:r>
            <a:endParaRPr lang="zh-CN" altLang="en-US" i="1"/>
          </a:p>
          <a:p>
            <a:endParaRPr lang="en-US" altLang="zh-CN" i="1"/>
          </a:p>
          <a:p>
            <a:endParaRPr lang="en-US" altLang="zh-CN"/>
          </a:p>
          <a:p>
            <a:endParaRPr lang="en-US" altLang="zh-CN"/>
          </a:p>
          <a:p>
            <a:endParaRPr lang="en-US" altLang="zh-CN"/>
          </a:p>
          <a:p>
            <a:endParaRPr lang="en-US" altLang="zh-CN"/>
          </a:p>
          <a:p>
            <a:endParaRPr lang="zh-CN" altLang="en-US"/>
          </a:p>
          <a:p>
            <a:endParaRPr lang="zh-CN" altLang="en-US"/>
          </a:p>
          <a:p>
            <a:endParaRPr lang="zh-CN" altLang="en-US"/>
          </a:p>
          <a:p>
            <a:endParaRPr lang="zh-CN" altLang="en-US"/>
          </a:p>
          <a:p>
            <a:r>
              <a:rPr lang="en-US" altLang="zh-CN"/>
              <a:t>                </a:t>
            </a:r>
            <a:endParaRPr lang="en-US" altLang="zh-CN"/>
          </a:p>
          <a:p>
            <a:r>
              <a:rPr lang="en-US" altLang="zh-CN"/>
              <a:t>                                                   </a:t>
            </a:r>
            <a:endParaRPr lang="en-US" altLang="zh-CN"/>
          </a:p>
        </p:txBody>
      </p:sp>
      <p:pic>
        <p:nvPicPr>
          <p:cNvPr id="6" name="图片 5"/>
          <p:cNvPicPr>
            <a:picLocks noChangeAspect="1"/>
          </p:cNvPicPr>
          <p:nvPr/>
        </p:nvPicPr>
        <p:blipFill>
          <a:blip r:embed="rId2"/>
          <a:srcRect l="1940" t="3458" r="2831" b="2720"/>
          <a:stretch>
            <a:fillRect/>
          </a:stretch>
        </p:blipFill>
        <p:spPr>
          <a:xfrm>
            <a:off x="908050" y="1853565"/>
            <a:ext cx="5933440" cy="3787775"/>
          </a:xfrm>
          <a:prstGeom prst="rect">
            <a:avLst/>
          </a:prstGeom>
        </p:spPr>
      </p:pic>
      <p:sp>
        <p:nvSpPr>
          <p:cNvPr id="7" name="文本框 6"/>
          <p:cNvSpPr txBox="1"/>
          <p:nvPr/>
        </p:nvSpPr>
        <p:spPr>
          <a:xfrm>
            <a:off x="1285240" y="5556250"/>
            <a:ext cx="8477250" cy="368300"/>
          </a:xfrm>
          <a:prstGeom prst="rect">
            <a:avLst/>
          </a:prstGeom>
          <a:noFill/>
        </p:spPr>
        <p:txBody>
          <a:bodyPr wrap="square" rtlCol="0">
            <a:spAutoFit/>
          </a:bodyPr>
          <a:p>
            <a:r>
              <a:rPr lang="en-US" altLang="zh-CN" sz="1200">
                <a:sym typeface="+mn-ea"/>
              </a:rPr>
              <a:t> </a:t>
            </a:r>
            <a:r>
              <a:rPr lang="zh-CN" altLang="en-US" sz="1200" b="1">
                <a:sym typeface="+mn-ea"/>
              </a:rPr>
              <a:t>以上图表是</a:t>
            </a:r>
            <a:r>
              <a:rPr lang="en-US" altLang="zh-CN" sz="1200" b="1">
                <a:sym typeface="+mn-ea"/>
              </a:rPr>
              <a:t>2003</a:t>
            </a:r>
            <a:r>
              <a:rPr lang="zh-CN" altLang="en-US" sz="1200" b="1">
                <a:sym typeface="+mn-ea"/>
              </a:rPr>
              <a:t>年，中国</a:t>
            </a:r>
            <a:r>
              <a:rPr lang="en-US" altLang="zh-CN" sz="1200" b="1">
                <a:sym typeface="+mn-ea"/>
              </a:rPr>
              <a:t>GDP</a:t>
            </a:r>
            <a:r>
              <a:rPr lang="zh-CN" altLang="en-US" sz="1200" b="1">
                <a:sym typeface="+mn-ea"/>
              </a:rPr>
              <a:t>单位能耗与其他发达国家的对比（来源</a:t>
            </a:r>
            <a:r>
              <a:rPr lang="en-US" altLang="zh-CN" sz="1200" b="1">
                <a:sym typeface="+mn-ea"/>
              </a:rPr>
              <a:t>  </a:t>
            </a:r>
            <a:r>
              <a:rPr lang="zh-CN" altLang="en-US" sz="1200" b="1">
                <a:sym typeface="+mn-ea"/>
              </a:rPr>
              <a:t>《有色金属冶金环境保护分析》</a:t>
            </a:r>
            <a:r>
              <a:rPr lang="en-US" altLang="zh-CN" sz="1200" b="1">
                <a:sym typeface="+mn-ea"/>
              </a:rPr>
              <a:t>  </a:t>
            </a:r>
            <a:r>
              <a:rPr lang="zh-CN" altLang="en-US" sz="1200" b="1">
                <a:sym typeface="+mn-ea"/>
              </a:rPr>
              <a:t>）</a:t>
            </a:r>
            <a:r>
              <a:rPr lang="en-US" altLang="zh-CN">
                <a:sym typeface="+mn-ea"/>
              </a:rPr>
              <a:t>	</a:t>
            </a: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7" grpId="1"/>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94970" y="450850"/>
            <a:ext cx="11238230" cy="1076325"/>
          </a:xfrm>
          <a:prstGeom prst="rect">
            <a:avLst/>
          </a:prstGeom>
          <a:noFill/>
        </p:spPr>
        <p:txBody>
          <a:bodyPr wrap="square" rtlCol="0">
            <a:spAutoFit/>
          </a:bodyPr>
          <a:p>
            <a:r>
              <a:rPr lang="zh-CN" altLang="en-US" sz="2800" b="1"/>
              <a:t>社会转型期的结构性矛盾凸显</a:t>
            </a:r>
            <a:endParaRPr lang="zh-CN" altLang="en-US" sz="2800" b="1"/>
          </a:p>
          <a:p>
            <a:r>
              <a:rPr lang="en-US" altLang="zh-CN"/>
              <a:t>2000</a:t>
            </a:r>
            <a:r>
              <a:rPr lang="zh-CN" altLang="en-US"/>
              <a:t>年前后，中国城乡收入差距进一步扩大，区域发展失衡（东部与西部</a:t>
            </a:r>
            <a:r>
              <a:rPr lang="en-US" altLang="zh-CN"/>
              <a:t>GDP</a:t>
            </a:r>
            <a:r>
              <a:rPr lang="zh-CN" altLang="en-US"/>
              <a:t>差距巨大），基尼系数突破</a:t>
            </a:r>
            <a:r>
              <a:rPr lang="en-US" altLang="zh-CN"/>
              <a:t>0.4</a:t>
            </a:r>
            <a:r>
              <a:rPr lang="zh-CN" altLang="en-US"/>
              <a:t>的国际警戒线</a:t>
            </a:r>
            <a:endParaRPr lang="zh-CN" altLang="en-US"/>
          </a:p>
        </p:txBody>
      </p:sp>
      <p:pic>
        <p:nvPicPr>
          <p:cNvPr id="5" name="图片 4" descr="2013011904372333482"/>
          <p:cNvPicPr>
            <a:picLocks noChangeAspect="1"/>
          </p:cNvPicPr>
          <p:nvPr/>
        </p:nvPicPr>
        <p:blipFill>
          <a:blip r:embed="rId2"/>
          <a:stretch>
            <a:fillRect/>
          </a:stretch>
        </p:blipFill>
        <p:spPr>
          <a:xfrm>
            <a:off x="2586355" y="1219200"/>
            <a:ext cx="6604000" cy="2209800"/>
          </a:xfrm>
          <a:prstGeom prst="rect">
            <a:avLst/>
          </a:prstGeom>
        </p:spPr>
      </p:pic>
      <p:sp>
        <p:nvSpPr>
          <p:cNvPr id="6" name="文本框 5"/>
          <p:cNvSpPr txBox="1"/>
          <p:nvPr/>
        </p:nvSpPr>
        <p:spPr>
          <a:xfrm>
            <a:off x="283210" y="3874135"/>
            <a:ext cx="11573510" cy="1753235"/>
          </a:xfrm>
          <a:prstGeom prst="rect">
            <a:avLst/>
          </a:prstGeom>
          <a:noFill/>
        </p:spPr>
        <p:txBody>
          <a:bodyPr wrap="square" rtlCol="0">
            <a:spAutoFit/>
          </a:bodyPr>
          <a:p>
            <a:r>
              <a:rPr lang="zh-CN" altLang="en-US"/>
              <a:t>国家统计局数据显示，</a:t>
            </a:r>
            <a:r>
              <a:rPr lang="en-US" altLang="zh-CN"/>
              <a:t>2003</a:t>
            </a:r>
            <a:r>
              <a:rPr lang="zh-CN" altLang="en-US"/>
              <a:t>年底全国农村绝对贫困人口为</a:t>
            </a:r>
            <a:r>
              <a:rPr lang="en-US" altLang="zh-CN"/>
              <a:t>2900</a:t>
            </a:r>
            <a:r>
              <a:rPr lang="zh-CN" altLang="en-US"/>
              <a:t>万（贫困标准为年人均纯收入</a:t>
            </a:r>
            <a:r>
              <a:rPr lang="en-US" altLang="zh-CN"/>
              <a:t>637</a:t>
            </a:r>
            <a:r>
              <a:rPr lang="zh-CN" altLang="en-US"/>
              <a:t>元），贫困发生率为</a:t>
            </a:r>
            <a:r>
              <a:rPr lang="en-US" altLang="zh-CN"/>
              <a:t>3.1%</a:t>
            </a:r>
            <a:endParaRPr lang="en-US" altLang="zh-CN"/>
          </a:p>
          <a:p>
            <a:pPr indent="457200"/>
            <a:r>
              <a:rPr lang="zh-CN" altLang="en-US" i="1"/>
              <a:t>国家统计局数据显示，</a:t>
            </a:r>
            <a:r>
              <a:rPr lang="en-US" altLang="zh-CN" i="1"/>
              <a:t>2003</a:t>
            </a:r>
            <a:r>
              <a:rPr lang="zh-CN" altLang="en-US" i="1"/>
              <a:t>年城镇居民人均可支配收入为</a:t>
            </a:r>
            <a:r>
              <a:rPr lang="en-US" altLang="zh-CN" i="1"/>
              <a:t>8405.5</a:t>
            </a:r>
            <a:r>
              <a:rPr lang="zh-CN" altLang="en-US" i="1"/>
              <a:t>元，农村居民人均可支配收入为</a:t>
            </a:r>
            <a:r>
              <a:rPr lang="en-US" altLang="zh-CN" i="1"/>
              <a:t>2622.2</a:t>
            </a:r>
            <a:r>
              <a:rPr lang="zh-CN" altLang="en-US" i="1"/>
              <a:t>元，计算得出城乡收入比约为</a:t>
            </a:r>
            <a:r>
              <a:rPr lang="en-US" altLang="zh-CN" i="1"/>
              <a:t>3.21:1</a:t>
            </a:r>
            <a:endParaRPr lang="en-US" altLang="zh-CN" i="1"/>
          </a:p>
          <a:p>
            <a:endParaRPr lang="en-US" altLang="zh-CN"/>
          </a:p>
          <a:p>
            <a:endParaRPr lang="en-US" altLang="zh-CN">
              <a:solidFill>
                <a:srgbClr val="FF000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93370" y="258445"/>
            <a:ext cx="11532870" cy="6739255"/>
          </a:xfrm>
          <a:prstGeom prst="rect">
            <a:avLst/>
          </a:prstGeom>
          <a:noFill/>
        </p:spPr>
        <p:txBody>
          <a:bodyPr wrap="square" rtlCol="0">
            <a:spAutoFit/>
          </a:bodyPr>
          <a:p>
            <a:endParaRPr lang="zh-CN" altLang="en-US"/>
          </a:p>
          <a:p>
            <a:r>
              <a:rPr lang="zh-CN" altLang="en-US"/>
              <a:t>传统粗放型增长模式难以为继。</a:t>
            </a:r>
            <a:endParaRPr lang="zh-CN" altLang="en-US"/>
          </a:p>
          <a:p>
            <a:r>
              <a:rPr lang="zh-CN" altLang="en-US"/>
              <a:t> </a:t>
            </a:r>
            <a:r>
              <a:rPr lang="en-US" altLang="zh-CN"/>
              <a:t>    </a:t>
            </a:r>
            <a:r>
              <a:rPr lang="zh-CN" altLang="en-US"/>
              <a:t>政协十届四次会议发言材料（</a:t>
            </a:r>
            <a:r>
              <a:rPr lang="en-US" altLang="zh-CN"/>
              <a:t>2006</a:t>
            </a:r>
            <a:r>
              <a:rPr lang="zh-CN" altLang="en-US"/>
              <a:t>年）中，明确提到</a:t>
            </a:r>
            <a:r>
              <a:rPr lang="en-US" altLang="zh-CN"/>
              <a:t>2004</a:t>
            </a:r>
            <a:r>
              <a:rPr lang="zh-CN" altLang="en-US"/>
              <a:t>年中国科技进步对经济增长的贡献率为</a:t>
            </a:r>
            <a:r>
              <a:rPr lang="en-US" altLang="zh-CN"/>
              <a:t>39%</a:t>
            </a:r>
            <a:r>
              <a:rPr lang="zh-CN" altLang="en-US"/>
              <a:t>，并指出美国、日本、芬兰、欧盟等创新型国家的贡献率约为</a:t>
            </a:r>
            <a:r>
              <a:rPr lang="en-US" altLang="zh-CN"/>
              <a:t>70%</a:t>
            </a:r>
            <a:endParaRPr lang="en-US" altLang="zh-CN"/>
          </a:p>
          <a:p>
            <a:endParaRPr lang="en-US" altLang="zh-CN"/>
          </a:p>
          <a:p>
            <a:endParaRPr lang="en-US" altLang="zh-CN"/>
          </a:p>
          <a:p>
            <a:endParaRPr lang="en-US" altLang="zh-CN" sz="2800" b="1"/>
          </a:p>
          <a:p>
            <a:endParaRPr lang="en-US" altLang="zh-CN" sz="2800" b="1"/>
          </a:p>
          <a:p>
            <a:endParaRPr lang="en-US" altLang="zh-CN" sz="2800" b="1"/>
          </a:p>
          <a:p>
            <a:endParaRPr lang="en-US" altLang="zh-CN" sz="2800" b="1"/>
          </a:p>
          <a:p>
            <a:endParaRPr lang="en-US" altLang="zh-CN" sz="2800" b="1"/>
          </a:p>
          <a:p>
            <a:endParaRPr lang="en-US" altLang="zh-CN" sz="2800" b="1"/>
          </a:p>
          <a:p>
            <a:endParaRPr lang="en-US" altLang="zh-CN" sz="2800" b="1"/>
          </a:p>
          <a:p>
            <a:endParaRPr lang="en-US" altLang="zh-CN" sz="2800" b="1"/>
          </a:p>
          <a:p>
            <a:r>
              <a:rPr lang="zh-CN" altLang="en-US" sz="2800" b="1"/>
              <a:t>全球化与现代化的实践经验</a:t>
            </a:r>
            <a:endParaRPr lang="zh-CN" altLang="en-US" sz="2800" b="1"/>
          </a:p>
          <a:p>
            <a:r>
              <a:rPr lang="en-US" altLang="zh-CN"/>
              <a:t>​</a:t>
            </a:r>
            <a:r>
              <a:rPr lang="zh-CN" altLang="en-US"/>
              <a:t>国际经验的借鉴与反思。</a:t>
            </a:r>
            <a:endParaRPr lang="zh-CN" altLang="en-US"/>
          </a:p>
          <a:p>
            <a:r>
              <a:rPr lang="en-US" altLang="zh-CN"/>
              <a:t>  20</a:t>
            </a:r>
            <a:r>
              <a:rPr lang="zh-CN" altLang="en-US"/>
              <a:t>世纪后半叶，拉美国家因</a:t>
            </a:r>
            <a:r>
              <a:rPr lang="en-US" altLang="zh-CN"/>
              <a:t>“</a:t>
            </a:r>
            <a:r>
              <a:rPr lang="zh-CN" altLang="en-US"/>
              <a:t>增长性贫困</a:t>
            </a:r>
            <a:r>
              <a:rPr lang="en-US" altLang="zh-CN"/>
              <a:t>”</a:t>
            </a:r>
            <a:r>
              <a:rPr lang="zh-CN" altLang="en-US"/>
              <a:t>陷入中等收入陷阱</a:t>
            </a:r>
            <a:endParaRPr lang="zh-CN" altLang="en-US"/>
          </a:p>
          <a:p>
            <a:r>
              <a:rPr lang="en-US" altLang="zh-CN"/>
              <a:t>  </a:t>
            </a:r>
            <a:r>
              <a:rPr lang="zh-CN" altLang="en-US"/>
              <a:t>中国以占世界</a:t>
            </a:r>
            <a:r>
              <a:rPr lang="en-US" altLang="zh-CN"/>
              <a:t>7%</a:t>
            </a:r>
            <a:r>
              <a:rPr lang="zh-CN" altLang="en-US"/>
              <a:t>的耕地养活</a:t>
            </a:r>
            <a:r>
              <a:rPr lang="en-US" altLang="zh-CN"/>
              <a:t>22%</a:t>
            </a:r>
            <a:r>
              <a:rPr lang="zh-CN" altLang="en-US"/>
              <a:t>的人口，面临着更大的压力。</a:t>
            </a:r>
            <a:endParaRPr lang="zh-CN" altLang="en-US"/>
          </a:p>
          <a:p>
            <a:r>
              <a:rPr lang="en-US" altLang="zh-CN"/>
              <a:t>       </a:t>
            </a:r>
            <a:endParaRPr lang="en-US" altLang="zh-CN"/>
          </a:p>
        </p:txBody>
      </p:sp>
      <p:pic>
        <p:nvPicPr>
          <p:cNvPr id="6" name="图片 5"/>
          <p:cNvPicPr>
            <a:picLocks noChangeAspect="1"/>
          </p:cNvPicPr>
          <p:nvPr/>
        </p:nvPicPr>
        <p:blipFill>
          <a:blip r:embed="rId2"/>
          <a:stretch>
            <a:fillRect/>
          </a:stretch>
        </p:blipFill>
        <p:spPr>
          <a:xfrm>
            <a:off x="293370" y="1607820"/>
            <a:ext cx="6472555" cy="3642360"/>
          </a:xfrm>
          <a:prstGeom prst="rect">
            <a:avLst/>
          </a:prstGeom>
        </p:spPr>
      </p:pic>
      <p:pic>
        <p:nvPicPr>
          <p:cNvPr id="7" name="图片 6" descr="958"/>
          <p:cNvPicPr>
            <a:picLocks noChangeAspect="1"/>
          </p:cNvPicPr>
          <p:nvPr/>
        </p:nvPicPr>
        <p:blipFill>
          <a:blip r:embed="rId3"/>
          <a:stretch>
            <a:fillRect/>
          </a:stretch>
        </p:blipFill>
        <p:spPr>
          <a:xfrm>
            <a:off x="7380605" y="3982720"/>
            <a:ext cx="4375150" cy="2458720"/>
          </a:xfrm>
          <a:prstGeom prst="rect">
            <a:avLst/>
          </a:prstGeom>
        </p:spPr>
      </p:pic>
      <p:sp>
        <p:nvSpPr>
          <p:cNvPr id="2" name="文本框 1"/>
          <p:cNvSpPr txBox="1"/>
          <p:nvPr/>
        </p:nvSpPr>
        <p:spPr>
          <a:xfrm>
            <a:off x="293370" y="87630"/>
            <a:ext cx="9208135" cy="521970"/>
          </a:xfrm>
          <a:prstGeom prst="rect">
            <a:avLst/>
          </a:prstGeom>
          <a:noFill/>
        </p:spPr>
        <p:txBody>
          <a:bodyPr wrap="square" rtlCol="0">
            <a:spAutoFit/>
          </a:bodyPr>
          <a:p>
            <a:r>
              <a:rPr lang="en-US" altLang="zh-CN" sz="2800" b="1">
                <a:sym typeface="+mn-ea"/>
              </a:rPr>
              <a:t>​</a:t>
            </a:r>
            <a:r>
              <a:rPr lang="zh-CN" altLang="en-US" sz="2800" b="1">
                <a:sym typeface="+mn-ea"/>
              </a:rPr>
              <a:t>发展模式的适应性调整</a:t>
            </a:r>
            <a:endParaRPr lang="zh-CN" altLang="en-US" sz="28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5930" y="248285"/>
            <a:ext cx="11421110" cy="2183765"/>
          </a:xfrm>
          <a:prstGeom prst="rect">
            <a:avLst/>
          </a:prstGeom>
          <a:noFill/>
        </p:spPr>
        <p:txBody>
          <a:bodyPr wrap="square" rtlCol="0">
            <a:spAutoFit/>
          </a:bodyPr>
          <a:p>
            <a:r>
              <a:rPr lang="zh-CN" altLang="en-US" sz="2800" b="1"/>
              <a:t>中国式现代化的特殊</a:t>
            </a:r>
            <a:endParaRPr lang="zh-CN" altLang="en-US"/>
          </a:p>
          <a:p>
            <a:r>
              <a:rPr lang="en-US" altLang="zh-CN"/>
              <a:t>    </a:t>
            </a:r>
            <a:r>
              <a:rPr lang="zh-CN" altLang="en-US"/>
              <a:t>作为后发现代化国家，中国需在</a:t>
            </a:r>
            <a:r>
              <a:rPr lang="en-US" altLang="zh-CN"/>
              <a:t>30</a:t>
            </a:r>
            <a:r>
              <a:rPr lang="zh-CN" altLang="en-US"/>
              <a:t>年内完成发达国家</a:t>
            </a:r>
            <a:r>
              <a:rPr lang="en-US" altLang="zh-CN"/>
              <a:t>200</a:t>
            </a:r>
            <a:r>
              <a:rPr lang="zh-CN" altLang="en-US"/>
              <a:t>年的工业化任务，生态压力巨大</a:t>
            </a:r>
            <a:endParaRPr lang="zh-CN" altLang="en-US"/>
          </a:p>
          <a:p>
            <a:r>
              <a:rPr lang="zh-CN" altLang="en-US"/>
              <a:t>河南省：</a:t>
            </a:r>
            <a:r>
              <a:rPr lang="en-US" altLang="zh-CN"/>
              <a:t>2003</a:t>
            </a:r>
            <a:r>
              <a:rPr lang="zh-CN" altLang="en-US"/>
              <a:t>年人均生态足迹为</a:t>
            </a:r>
            <a:r>
              <a:rPr lang="en-US" altLang="zh-CN"/>
              <a:t>1.7125 hm</a:t>
            </a:r>
            <a:r>
              <a:rPr lang="en-US" altLang="en-US"/>
              <a:t>²</a:t>
            </a:r>
            <a:r>
              <a:rPr lang="zh-CN" altLang="en-US"/>
              <a:t>，生态承载力仅</a:t>
            </a:r>
            <a:r>
              <a:rPr lang="en-US" altLang="zh-CN"/>
              <a:t>0.4355 hm</a:t>
            </a:r>
            <a:r>
              <a:rPr lang="en-US" altLang="en-US"/>
              <a:t>²</a:t>
            </a:r>
            <a:r>
              <a:rPr lang="zh-CN" altLang="en-US"/>
              <a:t>，超载率达</a:t>
            </a:r>
            <a:r>
              <a:rPr lang="en-US" altLang="zh-CN"/>
              <a:t>293%</a:t>
            </a:r>
            <a:r>
              <a:rPr lang="zh-CN" altLang="en-US"/>
              <a:t>（赤字</a:t>
            </a:r>
            <a:r>
              <a:rPr lang="en-US" altLang="zh-CN"/>
              <a:t>1.277 hm</a:t>
            </a:r>
            <a:r>
              <a:rPr lang="en-US" altLang="en-US"/>
              <a:t>²</a:t>
            </a:r>
            <a:r>
              <a:rPr lang="zh-CN" altLang="en-US"/>
              <a:t>）。</a:t>
            </a:r>
            <a:endParaRPr lang="en-US" altLang="zh-CN"/>
          </a:p>
          <a:p>
            <a:r>
              <a:rPr lang="zh-CN" altLang="en-US"/>
              <a:t>山西省：</a:t>
            </a:r>
            <a:r>
              <a:rPr lang="en-US" altLang="zh-CN"/>
              <a:t>2003</a:t>
            </a:r>
            <a:r>
              <a:rPr lang="zh-CN" altLang="en-US"/>
              <a:t>年人均生态足迹为</a:t>
            </a:r>
            <a:r>
              <a:rPr lang="en-US" altLang="zh-CN"/>
              <a:t>3.642 hm</a:t>
            </a:r>
            <a:r>
              <a:rPr lang="en-US" altLang="en-US"/>
              <a:t>²</a:t>
            </a:r>
            <a:r>
              <a:rPr lang="zh-CN" altLang="en-US"/>
              <a:t>，生态承载力</a:t>
            </a:r>
            <a:r>
              <a:rPr lang="en-US" altLang="zh-CN"/>
              <a:t>0.751 hm</a:t>
            </a:r>
            <a:r>
              <a:rPr lang="en-US" altLang="en-US"/>
              <a:t>²</a:t>
            </a:r>
            <a:r>
              <a:rPr lang="zh-CN" altLang="en-US"/>
              <a:t>，超载率达</a:t>
            </a:r>
            <a:r>
              <a:rPr lang="en-US" altLang="zh-CN"/>
              <a:t>385%</a:t>
            </a:r>
            <a:r>
              <a:rPr lang="zh-CN" altLang="en-US"/>
              <a:t>（赤字</a:t>
            </a:r>
            <a:r>
              <a:rPr lang="en-US" altLang="zh-CN"/>
              <a:t>2.891 hm</a:t>
            </a:r>
            <a:r>
              <a:rPr lang="en-US" altLang="en-US"/>
              <a:t>²</a:t>
            </a:r>
            <a:r>
              <a:rPr lang="zh-CN" altLang="en-US"/>
              <a:t>）。</a:t>
            </a:r>
            <a:endParaRPr lang="zh-CN" altLang="en-US"/>
          </a:p>
          <a:p>
            <a:endParaRPr lang="en-US" altLang="zh-CN"/>
          </a:p>
          <a:p>
            <a:r>
              <a:rPr lang="zh-CN" altLang="en-US"/>
              <a:t>全国趋势：</a:t>
            </a:r>
            <a:r>
              <a:rPr lang="en-US" altLang="zh-CN"/>
              <a:t>1978-2003</a:t>
            </a:r>
            <a:r>
              <a:rPr lang="zh-CN" altLang="en-US"/>
              <a:t>年的研究指出，中国生态足迹持续增长，资源消耗速度远超生态恢复能力，整体呈现不可持续状态</a:t>
            </a:r>
            <a:endParaRPr lang="zh-CN" altLang="en-US"/>
          </a:p>
        </p:txBody>
      </p:sp>
      <p:pic>
        <p:nvPicPr>
          <p:cNvPr id="5" name="图片 4"/>
          <p:cNvPicPr>
            <a:picLocks noChangeAspect="1"/>
          </p:cNvPicPr>
          <p:nvPr/>
        </p:nvPicPr>
        <p:blipFill>
          <a:blip r:embed="rId2"/>
          <a:stretch>
            <a:fillRect/>
          </a:stretch>
        </p:blipFill>
        <p:spPr>
          <a:xfrm>
            <a:off x="127000" y="2432050"/>
            <a:ext cx="5962650" cy="3991610"/>
          </a:xfrm>
          <a:prstGeom prst="rect">
            <a:avLst/>
          </a:prstGeom>
        </p:spPr>
      </p:pic>
      <p:pic>
        <p:nvPicPr>
          <p:cNvPr id="6" name="图片 5" descr="R-C (1)"/>
          <p:cNvPicPr>
            <a:picLocks noChangeAspect="1"/>
          </p:cNvPicPr>
          <p:nvPr/>
        </p:nvPicPr>
        <p:blipFill>
          <a:blip r:embed="rId3"/>
          <a:srcRect l="3978" t="2076" r="2734" b="8567"/>
          <a:stretch>
            <a:fillRect/>
          </a:stretch>
        </p:blipFill>
        <p:spPr>
          <a:xfrm>
            <a:off x="6089015" y="2432050"/>
            <a:ext cx="6137910" cy="399161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5930" y="721360"/>
            <a:ext cx="11421110" cy="1753235"/>
          </a:xfrm>
          <a:prstGeom prst="rect">
            <a:avLst/>
          </a:prstGeom>
          <a:noFill/>
        </p:spPr>
        <p:txBody>
          <a:bodyPr wrap="square" rtlCol="0">
            <a:spAutoFit/>
          </a:bodyPr>
          <a:p>
            <a:r>
              <a:rPr lang="en-US" altLang="zh-CN"/>
              <a:t> 2004</a:t>
            </a:r>
            <a:r>
              <a:rPr lang="zh-CN" altLang="en-US"/>
              <a:t>年</a:t>
            </a:r>
            <a:r>
              <a:rPr lang="en-US" altLang="zh-CN"/>
              <a:t>1</a:t>
            </a:r>
            <a:r>
              <a:rPr lang="zh-CN" altLang="en-US"/>
              <a:t>月《工伤保险条例》实施后，工伤保险覆盖范围扩大，但农民工参保率仍然较低。截至</a:t>
            </a:r>
            <a:r>
              <a:rPr lang="en-US" altLang="zh-CN"/>
              <a:t>2004</a:t>
            </a:r>
            <a:r>
              <a:rPr lang="zh-CN" altLang="en-US"/>
              <a:t>年</a:t>
            </a:r>
            <a:r>
              <a:rPr lang="en-US" altLang="zh-CN"/>
              <a:t>6</a:t>
            </a:r>
            <a:r>
              <a:rPr lang="zh-CN" altLang="en-US"/>
              <a:t>月，全国工伤保险参保人数达</a:t>
            </a:r>
            <a:r>
              <a:rPr lang="en-US" altLang="zh-CN"/>
              <a:t>4996</a:t>
            </a:r>
            <a:r>
              <a:rPr lang="zh-CN" altLang="en-US"/>
              <a:t>万人（较</a:t>
            </a:r>
            <a:r>
              <a:rPr lang="en-US" altLang="zh-CN"/>
              <a:t>2003</a:t>
            </a:r>
            <a:r>
              <a:rPr lang="zh-CN" altLang="en-US"/>
              <a:t>年底增加</a:t>
            </a:r>
            <a:r>
              <a:rPr lang="en-US" altLang="zh-CN"/>
              <a:t>421</a:t>
            </a:r>
            <a:r>
              <a:rPr lang="zh-CN" altLang="en-US"/>
              <a:t>万人），但农民工参保比例仍不高</a:t>
            </a:r>
            <a:endParaRPr lang="zh-CN" altLang="en-US"/>
          </a:p>
          <a:p>
            <a:r>
              <a:rPr lang="zh-CN" altLang="en-US"/>
              <a:t> </a:t>
            </a:r>
            <a:r>
              <a:rPr lang="en-US" altLang="zh-CN"/>
              <a:t> </a:t>
            </a:r>
            <a:endParaRPr lang="zh-CN" altLang="en-US"/>
          </a:p>
          <a:p>
            <a:r>
              <a:rPr lang="zh-CN" altLang="en-US"/>
              <a:t>教育</a:t>
            </a:r>
            <a:endParaRPr lang="zh-CN" altLang="en-US"/>
          </a:p>
          <a:p>
            <a:r>
              <a:rPr lang="en-US" altLang="zh-CN"/>
              <a:t>2003</a:t>
            </a:r>
            <a:r>
              <a:rPr lang="zh-CN" altLang="en-US"/>
              <a:t>年经济发达地区的高校占比呈现</a:t>
            </a:r>
            <a:r>
              <a:rPr lang="en-US" altLang="zh-CN"/>
              <a:t>“</a:t>
            </a:r>
            <a:r>
              <a:rPr lang="zh-CN" altLang="en-US"/>
              <a:t>东密西疏</a:t>
            </a:r>
            <a:r>
              <a:rPr lang="en-US" altLang="zh-CN"/>
              <a:t>”</a:t>
            </a:r>
            <a:r>
              <a:rPr lang="zh-CN" altLang="en-US"/>
              <a:t>的显著特征，东部沿海省份通过政策、资金和产业优势集聚了全国近</a:t>
            </a:r>
            <a:r>
              <a:rPr lang="en-US" altLang="zh-CN"/>
              <a:t>1/4</a:t>
            </a:r>
            <a:r>
              <a:rPr lang="zh-CN" altLang="en-US"/>
              <a:t>的高校资源，而中西部地区高校数量虽多但资源分散，与区域经济发展需求存在结构性矛盾</a:t>
            </a:r>
            <a:endParaRPr lang="zh-CN" altLang="en-US"/>
          </a:p>
        </p:txBody>
      </p:sp>
      <p:pic>
        <p:nvPicPr>
          <p:cNvPr id="2" name="图片 1" descr="202111121636697462365074"/>
          <p:cNvPicPr>
            <a:picLocks noChangeAspect="1"/>
          </p:cNvPicPr>
          <p:nvPr/>
        </p:nvPicPr>
        <p:blipFill>
          <a:blip r:embed="rId2"/>
          <a:stretch>
            <a:fillRect/>
          </a:stretch>
        </p:blipFill>
        <p:spPr>
          <a:xfrm>
            <a:off x="234315" y="2863215"/>
            <a:ext cx="6233160" cy="3994785"/>
          </a:xfrm>
          <a:prstGeom prst="rect">
            <a:avLst/>
          </a:prstGeom>
        </p:spPr>
      </p:pic>
      <p:sp>
        <p:nvSpPr>
          <p:cNvPr id="3" name="文本框 2"/>
          <p:cNvSpPr txBox="1"/>
          <p:nvPr/>
        </p:nvSpPr>
        <p:spPr>
          <a:xfrm>
            <a:off x="483235" y="58420"/>
            <a:ext cx="7922260" cy="521970"/>
          </a:xfrm>
          <a:prstGeom prst="rect">
            <a:avLst/>
          </a:prstGeom>
          <a:noFill/>
        </p:spPr>
        <p:txBody>
          <a:bodyPr wrap="square" rtlCol="0">
            <a:spAutoFit/>
          </a:bodyPr>
          <a:p>
            <a:r>
              <a:rPr lang="zh-CN" altLang="en-US" sz="2800" b="1">
                <a:sym typeface="+mn-ea"/>
              </a:rPr>
              <a:t>人民群众主体地位的体现不明显</a:t>
            </a:r>
            <a:endParaRPr lang="zh-CN" altLang="en-US" sz="28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5930" y="248285"/>
            <a:ext cx="11421110" cy="3014980"/>
          </a:xfrm>
          <a:prstGeom prst="rect">
            <a:avLst/>
          </a:prstGeom>
          <a:noFill/>
        </p:spPr>
        <p:txBody>
          <a:bodyPr wrap="square" rtlCol="0">
            <a:spAutoFit/>
          </a:bodyPr>
          <a:p>
            <a:r>
              <a:rPr lang="zh-CN" altLang="en-US" sz="2800" b="1"/>
              <a:t>经济体制与管理制度的不完善</a:t>
            </a:r>
            <a:endParaRPr lang="zh-CN" altLang="en-US" sz="2800" b="1"/>
          </a:p>
          <a:p>
            <a:r>
              <a:rPr lang="en-US" altLang="zh-CN">
                <a:latin typeface="+mn-ea"/>
                <a:cs typeface="+mn-ea"/>
              </a:rPr>
              <a:t>  2003</a:t>
            </a:r>
            <a:r>
              <a:rPr lang="zh-CN" altLang="en-US">
                <a:latin typeface="+mn-ea"/>
                <a:cs typeface="+mn-ea"/>
              </a:rPr>
              <a:t>年前后，中国正处于从计划经济向社会主义市场经济体制转型的关键期。尽管</a:t>
            </a:r>
            <a:r>
              <a:rPr lang="en-US" altLang="zh-CN">
                <a:latin typeface="+mn-ea"/>
                <a:cs typeface="+mn-ea"/>
              </a:rPr>
              <a:t>1992</a:t>
            </a:r>
            <a:r>
              <a:rPr lang="zh-CN" altLang="en-US">
                <a:latin typeface="+mn-ea"/>
                <a:cs typeface="+mn-ea"/>
              </a:rPr>
              <a:t>年确立的市场经济体制框架已初步建立，但市场机制在资源配置中的决定性作用尚未充分发挥。</a:t>
            </a:r>
            <a:endParaRPr lang="zh-CN" altLang="en-US">
              <a:latin typeface="+mn-ea"/>
              <a:cs typeface="+mn-ea"/>
            </a:endParaRPr>
          </a:p>
          <a:p>
            <a:endParaRPr lang="zh-CN" altLang="en-US">
              <a:latin typeface="+mn-ea"/>
              <a:cs typeface="+mn-ea"/>
            </a:endParaRPr>
          </a:p>
          <a:p>
            <a:r>
              <a:rPr lang="en-US" altLang="zh-CN">
                <a:latin typeface="+mn-ea"/>
                <a:cs typeface="+mn-ea"/>
              </a:rPr>
              <a:t>   2002</a:t>
            </a:r>
            <a:r>
              <a:rPr lang="zh-CN" altLang="en-US">
                <a:latin typeface="+mn-ea"/>
                <a:cs typeface="+mn-ea"/>
              </a:rPr>
              <a:t>年中共十六大报告指出，国企改革仍需深化</a:t>
            </a:r>
            <a:r>
              <a:rPr lang="en-US" altLang="zh-CN">
                <a:latin typeface="+mn-ea"/>
                <a:cs typeface="+mn-ea"/>
              </a:rPr>
              <a:t>“</a:t>
            </a:r>
            <a:r>
              <a:rPr lang="zh-CN" altLang="en-US">
                <a:latin typeface="+mn-ea"/>
                <a:cs typeface="+mn-ea"/>
              </a:rPr>
              <a:t>政企分开、所有权与经营权分离</a:t>
            </a:r>
            <a:r>
              <a:rPr lang="en-US" altLang="zh-CN">
                <a:latin typeface="+mn-ea"/>
                <a:cs typeface="+mn-ea"/>
              </a:rPr>
              <a:t>”</a:t>
            </a:r>
            <a:r>
              <a:rPr lang="zh-CN" altLang="en-US">
                <a:latin typeface="+mn-ea"/>
                <a:cs typeface="+mn-ea"/>
              </a:rPr>
              <a:t>问题：</a:t>
            </a:r>
            <a:endParaRPr lang="zh-CN" altLang="en-US">
              <a:latin typeface="+mn-ea"/>
              <a:cs typeface="+mn-ea"/>
            </a:endParaRPr>
          </a:p>
          <a:p>
            <a:r>
              <a:rPr lang="zh-CN" altLang="en-US">
                <a:latin typeface="+mn-ea"/>
                <a:cs typeface="+mn-ea"/>
              </a:rPr>
              <a:t>国务院发展研究中心研究显示，</a:t>
            </a:r>
            <a:r>
              <a:rPr lang="en-US" altLang="zh-CN">
                <a:latin typeface="+mn-ea"/>
                <a:cs typeface="+mn-ea"/>
              </a:rPr>
              <a:t>2002</a:t>
            </a:r>
            <a:r>
              <a:rPr lang="zh-CN" altLang="en-US">
                <a:latin typeface="+mn-ea"/>
                <a:cs typeface="+mn-ea"/>
              </a:rPr>
              <a:t>年央企和地方国企中约</a:t>
            </a:r>
            <a:r>
              <a:rPr lang="en-US" altLang="zh-CN">
                <a:latin typeface="+mn-ea"/>
                <a:cs typeface="+mn-ea"/>
              </a:rPr>
              <a:t>20%-25%</a:t>
            </a:r>
            <a:r>
              <a:rPr lang="zh-CN" altLang="en-US">
                <a:latin typeface="+mn-ea"/>
                <a:cs typeface="+mn-ea"/>
              </a:rPr>
              <a:t>仍受行政干预较多（如人事任命、投资审批），效率低于市场化企业</a:t>
            </a:r>
            <a:endParaRPr lang="zh-CN" altLang="en-US">
              <a:latin typeface="+mn-ea"/>
              <a:cs typeface="+mn-ea"/>
            </a:endParaRPr>
          </a:p>
          <a:p>
            <a:endParaRPr lang="zh-CN" altLang="en-US">
              <a:latin typeface="+mn-ea"/>
              <a:cs typeface="+mn-ea"/>
            </a:endParaRPr>
          </a:p>
          <a:p>
            <a:r>
              <a:rPr lang="zh-CN" altLang="en-US">
                <a:latin typeface="+mn-ea"/>
                <a:cs typeface="+mn-ea"/>
              </a:rPr>
              <a:t>国务院发展研究中心《国有企业改革与发展》系列报告显示，</a:t>
            </a:r>
            <a:r>
              <a:rPr lang="en-US" altLang="zh-CN">
                <a:latin typeface="+mn-ea"/>
                <a:cs typeface="+mn-ea"/>
              </a:rPr>
              <a:t>2002</a:t>
            </a:r>
            <a:r>
              <a:rPr lang="zh-CN" altLang="en-US">
                <a:latin typeface="+mn-ea"/>
                <a:cs typeface="+mn-ea"/>
              </a:rPr>
              <a:t>年第二产业（工业为主）占</a:t>
            </a:r>
            <a:r>
              <a:rPr lang="en-US" altLang="zh-CN">
                <a:latin typeface="+mn-ea"/>
                <a:cs typeface="+mn-ea"/>
              </a:rPr>
              <a:t>GDP</a:t>
            </a:r>
            <a:r>
              <a:rPr lang="zh-CN" altLang="en-US">
                <a:latin typeface="+mn-ea"/>
                <a:cs typeface="+mn-ea"/>
              </a:rPr>
              <a:t>的</a:t>
            </a:r>
            <a:r>
              <a:rPr lang="en-US" altLang="zh-CN">
                <a:latin typeface="+mn-ea"/>
                <a:cs typeface="+mn-ea"/>
              </a:rPr>
              <a:t>44.8%</a:t>
            </a:r>
            <a:r>
              <a:rPr lang="zh-CN" altLang="en-US">
                <a:latin typeface="+mn-ea"/>
                <a:cs typeface="+mn-ea"/>
              </a:rPr>
              <a:t>，其中国企占主导；第三产业（服务业）占</a:t>
            </a:r>
            <a:r>
              <a:rPr lang="en-US" altLang="zh-CN">
                <a:latin typeface="+mn-ea"/>
                <a:cs typeface="+mn-ea"/>
              </a:rPr>
              <a:t>41.5%</a:t>
            </a:r>
            <a:r>
              <a:rPr lang="zh-CN" altLang="en-US">
                <a:latin typeface="+mn-ea"/>
                <a:cs typeface="+mn-ea"/>
              </a:rPr>
              <a:t>，民营经济占比更高。</a:t>
            </a:r>
            <a:endParaRPr lang="zh-CN" altLang="en-US">
              <a:latin typeface="+mn-ea"/>
              <a:cs typeface="+mn-ea"/>
            </a:endParaRPr>
          </a:p>
        </p:txBody>
      </p:sp>
      <p:pic>
        <p:nvPicPr>
          <p:cNvPr id="2" name="图片 1" descr="20190702161843_6487"/>
          <p:cNvPicPr>
            <a:picLocks noChangeAspect="1"/>
          </p:cNvPicPr>
          <p:nvPr/>
        </p:nvPicPr>
        <p:blipFill>
          <a:blip r:embed="rId2"/>
          <a:stretch>
            <a:fillRect/>
          </a:stretch>
        </p:blipFill>
        <p:spPr>
          <a:xfrm>
            <a:off x="585470" y="3263265"/>
            <a:ext cx="6070600" cy="358394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32155" y="229235"/>
            <a:ext cx="11388725" cy="1198880"/>
          </a:xfrm>
          <a:prstGeom prst="rect">
            <a:avLst/>
          </a:prstGeom>
          <a:noFill/>
        </p:spPr>
        <p:txBody>
          <a:bodyPr wrap="square" rtlCol="0">
            <a:spAutoFit/>
          </a:bodyPr>
          <a:p>
            <a:r>
              <a:rPr lang="zh-CN" altLang="en-US"/>
              <a:t>科学发展观的第一要义是推动经济社会发展，</a:t>
            </a:r>
            <a:endParaRPr lang="zh-CN" altLang="en-US"/>
          </a:p>
          <a:p>
            <a:r>
              <a:rPr lang="zh-CN" altLang="en-US"/>
              <a:t> </a:t>
            </a:r>
            <a:r>
              <a:rPr lang="en-US" altLang="zh-CN"/>
              <a:t>    </a:t>
            </a:r>
            <a:r>
              <a:rPr lang="zh-CN" altLang="en-US"/>
              <a:t>核心立场是</a:t>
            </a:r>
            <a:r>
              <a:rPr lang="zh-CN" altLang="en-US" b="1"/>
              <a:t>以人为本</a:t>
            </a:r>
            <a:r>
              <a:rPr lang="zh-CN" altLang="en-US"/>
              <a:t>，</a:t>
            </a:r>
            <a:endParaRPr lang="zh-CN" altLang="en-US"/>
          </a:p>
          <a:p>
            <a:r>
              <a:rPr lang="en-US" altLang="zh-CN"/>
              <a:t>            </a:t>
            </a:r>
            <a:r>
              <a:rPr lang="zh-CN" altLang="en-US"/>
              <a:t>基本要求是</a:t>
            </a:r>
            <a:r>
              <a:rPr lang="zh-CN" altLang="en-US" b="1"/>
              <a:t>全面协调科持续</a:t>
            </a:r>
            <a:r>
              <a:rPr lang="zh-CN" altLang="en-US"/>
              <a:t>，</a:t>
            </a:r>
            <a:endParaRPr lang="zh-CN" altLang="en-US"/>
          </a:p>
          <a:p>
            <a:r>
              <a:rPr lang="en-US" altLang="zh-CN"/>
              <a:t> 	     </a:t>
            </a:r>
            <a:r>
              <a:rPr lang="zh-CN" altLang="en-US"/>
              <a:t>根本方法是</a:t>
            </a:r>
            <a:r>
              <a:rPr lang="zh-CN" altLang="en-US" b="1"/>
              <a:t>统筹兼顾</a:t>
            </a:r>
            <a:r>
              <a:rPr lang="zh-CN" altLang="en-US"/>
              <a:t>。</a:t>
            </a:r>
            <a:endParaRPr lang="zh-CN" altLang="en-US"/>
          </a:p>
        </p:txBody>
      </p:sp>
      <p:sp>
        <p:nvSpPr>
          <p:cNvPr id="5" name="文本框 4"/>
          <p:cNvSpPr txBox="1"/>
          <p:nvPr/>
        </p:nvSpPr>
        <p:spPr>
          <a:xfrm>
            <a:off x="663575" y="1698625"/>
            <a:ext cx="11327130" cy="1476375"/>
          </a:xfrm>
          <a:prstGeom prst="rect">
            <a:avLst/>
          </a:prstGeom>
          <a:noFill/>
        </p:spPr>
        <p:txBody>
          <a:bodyPr wrap="square" rtlCol="0">
            <a:spAutoFit/>
          </a:bodyPr>
          <a:p>
            <a:r>
              <a:rPr lang="zh-CN" altLang="en-US" b="1"/>
              <a:t>以人为本</a:t>
            </a:r>
            <a:r>
              <a:rPr lang="zh-CN" altLang="en-US"/>
              <a:t>：坚持发展为了人民，始终把最广大的人民的根本利益放在首位。</a:t>
            </a:r>
            <a:endParaRPr lang="zh-CN" altLang="en-US"/>
          </a:p>
          <a:p>
            <a:r>
              <a:rPr lang="en-US" altLang="zh-CN"/>
              <a:t>                  </a:t>
            </a:r>
            <a:r>
              <a:rPr lang="zh-CN" altLang="en-US"/>
              <a:t>坚持发展依靠人民，从人民的伟大创造中汲取智慧和力量。</a:t>
            </a:r>
            <a:endParaRPr lang="zh-CN" altLang="en-US"/>
          </a:p>
          <a:p>
            <a:pPr marL="457200" lvl="1" indent="457200"/>
            <a:r>
              <a:rPr lang="en-US" altLang="zh-CN"/>
              <a:t>    </a:t>
            </a:r>
            <a:r>
              <a:rPr lang="zh-CN" altLang="en-US"/>
              <a:t>坚持发展成果由人民共享，着力提高人民物质文化生活水平。</a:t>
            </a:r>
            <a:endParaRPr lang="zh-CN" altLang="en-US"/>
          </a:p>
          <a:p>
            <a:r>
              <a:rPr lang="en-US" altLang="zh-CN"/>
              <a:t>   	    </a:t>
            </a:r>
            <a:r>
              <a:rPr lang="zh-CN" altLang="en-US"/>
              <a:t>坚持把促进人的全面发展作为经济社会的最终目的，既着眼于人民现实的物质文化生活需要，</a:t>
            </a:r>
            <a:endParaRPr lang="zh-CN" altLang="en-US"/>
          </a:p>
          <a:p>
            <a:pPr marL="457200" lvl="1" indent="457200"/>
            <a:r>
              <a:rPr lang="en-US" altLang="zh-CN"/>
              <a:t>    </a:t>
            </a:r>
            <a:r>
              <a:rPr lang="zh-CN" altLang="en-US"/>
              <a:t>又着眼于促进人民素质的提高。</a:t>
            </a:r>
            <a:endParaRPr lang="zh-CN" altLang="en-US"/>
          </a:p>
        </p:txBody>
      </p:sp>
      <p:sp>
        <p:nvSpPr>
          <p:cNvPr id="6" name="文本框 5"/>
          <p:cNvSpPr txBox="1"/>
          <p:nvPr/>
        </p:nvSpPr>
        <p:spPr>
          <a:xfrm>
            <a:off x="162560" y="3538855"/>
            <a:ext cx="11106150" cy="1198880"/>
          </a:xfrm>
          <a:prstGeom prst="rect">
            <a:avLst/>
          </a:prstGeom>
          <a:noFill/>
        </p:spPr>
        <p:txBody>
          <a:bodyPr wrap="square" rtlCol="0">
            <a:spAutoFit/>
          </a:bodyPr>
          <a:p>
            <a:r>
              <a:rPr lang="zh-CN" altLang="en-US" b="1"/>
              <a:t>全面协调可持续</a:t>
            </a:r>
            <a:r>
              <a:rPr lang="zh-CN" altLang="en-US"/>
              <a:t>：坚持全面发展，要正确认识和把握经济、政治、文化、社会、生态文明的建设是相互联系，</a:t>
            </a:r>
            <a:r>
              <a:rPr lang="en-US" altLang="zh-CN"/>
              <a:t>                              		</a:t>
            </a:r>
            <a:r>
              <a:rPr lang="zh-CN" altLang="en-US"/>
              <a:t>相互促进的有机统一体。</a:t>
            </a:r>
            <a:endParaRPr lang="zh-CN" altLang="en-US"/>
          </a:p>
          <a:p>
            <a:pPr marL="1371600" lvl="3" indent="457200"/>
            <a:r>
              <a:rPr lang="zh-CN" altLang="en-US"/>
              <a:t>坚持协调发展，就是要保证中国特色社会主义各个领域协调推进。</a:t>
            </a:r>
            <a:endParaRPr lang="zh-CN" altLang="en-US"/>
          </a:p>
          <a:p>
            <a:pPr marL="1371600" lvl="3" indent="457200"/>
            <a:r>
              <a:rPr lang="zh-CN" altLang="en-US"/>
              <a:t>坚持可持续发展，必须走生产发展、生活富裕、生态良好的文明发展道路。</a:t>
            </a:r>
            <a:endParaRPr lang="zh-CN" altLang="en-US"/>
          </a:p>
        </p:txBody>
      </p:sp>
      <p:sp>
        <p:nvSpPr>
          <p:cNvPr id="7" name="文本框 6"/>
          <p:cNvSpPr txBox="1"/>
          <p:nvPr/>
        </p:nvSpPr>
        <p:spPr>
          <a:xfrm>
            <a:off x="732155" y="5269230"/>
            <a:ext cx="11565890" cy="1198880"/>
          </a:xfrm>
          <a:prstGeom prst="rect">
            <a:avLst/>
          </a:prstGeom>
          <a:noFill/>
        </p:spPr>
        <p:txBody>
          <a:bodyPr wrap="square" rtlCol="0">
            <a:spAutoFit/>
          </a:bodyPr>
          <a:p>
            <a:r>
              <a:rPr lang="zh-CN" altLang="en-US" b="1"/>
              <a:t>统筹兼顾</a:t>
            </a:r>
            <a:r>
              <a:rPr lang="zh-CN" altLang="en-US"/>
              <a:t>：坚持正确认识和妥善处理中国特色社会主义事业中的重大关系。主要是坚持</a:t>
            </a:r>
            <a:r>
              <a:rPr lang="en-US" altLang="zh-CN"/>
              <a:t>“</a:t>
            </a:r>
            <a:r>
              <a:rPr lang="zh-CN" altLang="en-US"/>
              <a:t>五个统筹</a:t>
            </a:r>
            <a:r>
              <a:rPr lang="en-US" altLang="zh-CN"/>
              <a:t>”</a:t>
            </a:r>
            <a:r>
              <a:rPr lang="zh-CN" altLang="en-US"/>
              <a:t>。</a:t>
            </a:r>
            <a:endParaRPr lang="zh-CN" altLang="en-US"/>
          </a:p>
          <a:p>
            <a:pPr marL="457200" lvl="1" indent="457200"/>
            <a:r>
              <a:rPr lang="en-US" altLang="zh-CN"/>
              <a:t>    </a:t>
            </a:r>
            <a:r>
              <a:rPr lang="zh-CN" altLang="en-US"/>
              <a:t>认真考虑和对待各方面的发展需要，正确反映和兼顾各阶层各群体的利益要求。</a:t>
            </a:r>
            <a:endParaRPr lang="zh-CN" altLang="en-US"/>
          </a:p>
          <a:p>
            <a:pPr marL="457200" lvl="1" indent="457200"/>
            <a:r>
              <a:rPr lang="en-US" altLang="zh-CN"/>
              <a:t>    </a:t>
            </a:r>
            <a:r>
              <a:rPr lang="zh-CN" altLang="en-US"/>
              <a:t>牢牢掌握统筹兼顾的科学思想方法。</a:t>
            </a:r>
            <a:endParaRPr lang="zh-CN" altLang="en-US"/>
          </a:p>
          <a:p>
            <a:pPr indent="457200"/>
            <a:r>
              <a:rPr lang="en-US" altLang="zh-CN"/>
              <a:t>  	    </a:t>
            </a:r>
            <a:r>
              <a:rPr lang="zh-CN" altLang="en-US"/>
              <a:t>坚持统筹兼顾既要立足当前，又要放眼长远，做到兼顾各方，综合平衡。</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5" grpId="1"/>
      <p:bldP spid="7" grpId="1"/>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副标题 2"/>
          <p:cNvSpPr>
            <a:spLocks noGrp="1"/>
          </p:cNvSpPr>
          <p:nvPr>
            <p:custDataLst>
              <p:tags r:id="rId2"/>
            </p:custDataLst>
          </p:nvPr>
        </p:nvSpPr>
        <p:spPr>
          <a:xfrm>
            <a:off x="1441370" y="2201500"/>
            <a:ext cx="9799200" cy="1472400"/>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i="1"/>
              <a:t>天地有大美而不言，四时有明法而不议，万物有成理而不说</a:t>
            </a:r>
            <a:r>
              <a:rPr lang="zh-CN" altLang="en-US"/>
              <a:t>。</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 name="KSO_WM_UNIT_CONTENT_GROUP_TYPE" val="contentchip"/>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UNIT_CONTENT_GROUP_TYPE" val="contentchip"/>
</p:tagLst>
</file>

<file path=ppt/tags/tag68.xml><?xml version="1.0" encoding="utf-8"?>
<p:tagLst xmlns:p="http://schemas.openxmlformats.org/presentationml/2006/main">
  <p:tag name="KSO_WM_UNIT_ISCONTENTSTITLE" val="0"/>
  <p:tag name="KSO_WM_UNIT_ISNUMDGMTITLE" val="0"/>
  <p:tag name="KSO_WM_UNIT_PRESET_TEXT" val="添加文档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69.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2"/>
  <p:tag name="KSO_WM_UNIT_ID" val="_0*i*2"/>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4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45"/>
</p:tagLst>
</file>

<file path=ppt/tags/tag81.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245"/>
  <p:tag name="KSO_WM_SPECIAL_SOURCE" val="bdnull"/>
  <p:tag name="KSO_WM_TEMPLATE_THUMBS_INDEX" val="1、9"/>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5_1*a*1"/>
  <p:tag name="KSO_WM_TEMPLATE_CATEGORY" val="custom"/>
  <p:tag name="KSO_WM_TEMPLATE_INDEX" val="20230245"/>
  <p:tag name="KSO_WM_UNIT_LAYERLEVEL" val="1"/>
  <p:tag name="KSO_WM_TAG_VERSION" val="3.0"/>
  <p:tag name="KSO_WM_BEAUTIFY_FLAG" val="#wm#"/>
  <p:tag name="KSO_WM_UNIT_PRESET_TEXT" val="单击添加文档标题"/>
  <p:tag name="KSO_WM_UNIT_TEXT_TYPE" val="1"/>
</p:tagLst>
</file>

<file path=ppt/tags/tag83.xml><?xml version="1.0" encoding="utf-8"?>
<p:tagLst xmlns:p="http://schemas.openxmlformats.org/presentationml/2006/main">
  <p:tag name="KSO_WM_UNIT_SUBTYPE" val="b"/>
  <p:tag name="KSO_WM_UNIT_NOCLEAR" val="0"/>
  <p:tag name="KSO_WM_UNIT_VALUE" val="16"/>
  <p:tag name="KSO_WM_UNIT_HIGHLIGHT" val="0"/>
  <p:tag name="KSO_WM_UNIT_COMPATIBLE" val="0"/>
  <p:tag name="KSO_WM_UNIT_DIAGRAM_ISNUMVISUAL" val="0"/>
  <p:tag name="KSO_WM_UNIT_DIAGRAM_ISREFERUNIT" val="0"/>
  <p:tag name="KSO_WM_UNIT_TYPE" val="f"/>
  <p:tag name="KSO_WM_UNIT_INDEX" val="1"/>
  <p:tag name="KSO_WM_UNIT_ID" val="custom20230245_1*f*1"/>
  <p:tag name="KSO_WM_TEMPLATE_CATEGORY" val="custom"/>
  <p:tag name="KSO_WM_TEMPLATE_INDEX" val="20230245"/>
  <p:tag name="KSO_WM_UNIT_LAYERLEVEL" val="1"/>
  <p:tag name="KSO_WM_TAG_VERSION" val="3.0"/>
  <p:tag name="KSO_WM_BEAUTIFY_FLAG" val="#wm#"/>
</p:tagLst>
</file>

<file path=ppt/tags/tag84.xml><?xml version="1.0" encoding="utf-8"?>
<p:tagLst xmlns:p="http://schemas.openxmlformats.org/presentationml/2006/main">
  <p:tag name="KSO_WM_SLIDE_ID" val="custom2023024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245"/>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6.5&quot;,&quot;top&quot;:&quot;86.75&quot;,&quot;width&quot;:&quot;810.3&quot;,&quot;height&quot;:&quot;338.2&quot;}"/>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78">
      <a:dk1>
        <a:srgbClr val="000000"/>
      </a:dk1>
      <a:lt1>
        <a:srgbClr val="FFFFFF"/>
      </a:lt1>
      <a:dk2>
        <a:srgbClr val="702C06"/>
      </a:dk2>
      <a:lt2>
        <a:srgbClr val="FEE6EB"/>
      </a:lt2>
      <a:accent1>
        <a:srgbClr val="FE012F"/>
      </a:accent1>
      <a:accent2>
        <a:srgbClr val="FD4F3C"/>
      </a:accent2>
      <a:accent3>
        <a:srgbClr val="FB6F46"/>
      </a:accent3>
      <a:accent4>
        <a:srgbClr val="FA884F"/>
      </a:accent4>
      <a:accent5>
        <a:srgbClr val="F89D58"/>
      </a:accent5>
      <a:accent6>
        <a:srgbClr val="F7B05F"/>
      </a:accent6>
      <a:hlink>
        <a:srgbClr val="0563C1"/>
      </a:hlink>
      <a:folHlink>
        <a:srgbClr val="954D72"/>
      </a:folHlink>
    </a:clrScheme>
    <a:fontScheme name="自定义 58">
      <a:majorFont>
        <a:latin typeface="MiSans Bold"/>
        <a:ea typeface="MiSans Bold"/>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2768</Words>
  <Application>WPS 演示</Application>
  <PresentationFormat>宽屏</PresentationFormat>
  <Paragraphs>175</Paragraphs>
  <Slides>18</Slides>
  <Notes>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Arial</vt:lpstr>
      <vt:lpstr>宋体</vt:lpstr>
      <vt:lpstr>Wingdings</vt:lpstr>
      <vt:lpstr>Wingdings</vt:lpstr>
      <vt:lpstr>微软雅黑</vt:lpstr>
      <vt:lpstr>Arial Unicode MS</vt:lpstr>
      <vt:lpstr>Calibri</vt:lpstr>
      <vt:lpstr>汉仪粗圆简</vt:lpstr>
      <vt:lpstr>Segoe Print</vt:lpstr>
      <vt:lpstr>汉仪正圆 55简</vt:lpstr>
      <vt:lpstr>MiSans</vt:lpstr>
      <vt:lpstr>MiSans Bold</vt:lpstr>
      <vt:lpstr>MiSans</vt:lpstr>
      <vt:lpstr>WPS</vt:lpstr>
      <vt:lpstr>Office 主题</vt:lpstr>
      <vt:lpstr>历史条件</vt:lpstr>
      <vt:lpstr>科学发展观提出前的时代背景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浅眠</cp:lastModifiedBy>
  <cp:revision>172</cp:revision>
  <dcterms:created xsi:type="dcterms:W3CDTF">2019-06-19T02:08:00Z</dcterms:created>
  <dcterms:modified xsi:type="dcterms:W3CDTF">2025-04-14T12:31:46Z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04B176981B154E208345DB3914E8B385_13</vt:lpwstr>
  </property>
</Properties>
</file>